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5" r:id="rId4"/>
    <p:sldId id="263" r:id="rId5"/>
    <p:sldId id="266" r:id="rId6"/>
    <p:sldId id="264" r:id="rId7"/>
    <p:sldId id="274" r:id="rId8"/>
    <p:sldId id="276" r:id="rId9"/>
    <p:sldId id="273" r:id="rId10"/>
    <p:sldId id="277" r:id="rId11"/>
    <p:sldId id="275" r:id="rId12"/>
    <p:sldId id="272" r:id="rId13"/>
    <p:sldId id="278" r:id="rId14"/>
    <p:sldId id="279" r:id="rId15"/>
    <p:sldId id="271" r:id="rId16"/>
    <p:sldId id="268" r:id="rId17"/>
    <p:sldId id="270" r:id="rId18"/>
    <p:sldId id="280" r:id="rId19"/>
    <p:sldId id="267" r:id="rId20"/>
    <p:sldId id="265" r:id="rId21"/>
    <p:sldId id="282" r:id="rId22"/>
    <p:sldId id="283" r:id="rId23"/>
    <p:sldId id="281" r:id="rId24"/>
    <p:sldId id="284" r:id="rId25"/>
    <p:sldId id="286" r:id="rId26"/>
    <p:sldId id="287" r:id="rId27"/>
    <p:sldId id="288" r:id="rId28"/>
    <p:sldId id="289" r:id="rId29"/>
    <p:sldId id="290" r:id="rId30"/>
    <p:sldId id="291"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F7F744-47B8-453E-B724-1FA1AD8AE90A}">
          <p14:sldIdLst/>
        </p14:section>
        <p14:section name="Untitled Section" id="{DCFAF434-CC36-4584-BCA0-4A7D4A07D24A}">
          <p14:sldIdLst>
            <p14:sldId id="257"/>
            <p14:sldId id="259"/>
            <p14:sldId id="285"/>
            <p14:sldId id="263"/>
            <p14:sldId id="266"/>
            <p14:sldId id="264"/>
            <p14:sldId id="274"/>
            <p14:sldId id="276"/>
            <p14:sldId id="273"/>
            <p14:sldId id="277"/>
            <p14:sldId id="275"/>
            <p14:sldId id="272"/>
            <p14:sldId id="278"/>
            <p14:sldId id="279"/>
            <p14:sldId id="271"/>
            <p14:sldId id="268"/>
            <p14:sldId id="270"/>
            <p14:sldId id="280"/>
            <p14:sldId id="267"/>
            <p14:sldId id="265"/>
            <p14:sldId id="282"/>
            <p14:sldId id="283"/>
            <p14:sldId id="281"/>
            <p14:sldId id="284"/>
            <p14:sldId id="286"/>
            <p14:sldId id="287"/>
            <p14:sldId id="288"/>
            <p14:sldId id="289"/>
            <p14:sldId id="290"/>
            <p14:sldId id="291"/>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7EA6-0707-4F41-9D92-09271A63FA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5C1ED8-D079-4FF9-B764-2470C64483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3DBEE6-4326-4012-ACEA-C6AFD1DF495A}"/>
              </a:ext>
            </a:extLst>
          </p:cNvPr>
          <p:cNvSpPr>
            <a:spLocks noGrp="1"/>
          </p:cNvSpPr>
          <p:nvPr>
            <p:ph type="dt" sz="half" idx="10"/>
          </p:nvPr>
        </p:nvSpPr>
        <p:spPr/>
        <p:txBody>
          <a:bodyPr/>
          <a:lstStyle/>
          <a:p>
            <a:fld id="{DA70CB8A-082B-4510-B09A-897DDCA52EBC}" type="datetimeFigureOut">
              <a:rPr lang="en-US" smtClean="0"/>
              <a:t>8/18/2023</a:t>
            </a:fld>
            <a:endParaRPr lang="en-US"/>
          </a:p>
        </p:txBody>
      </p:sp>
      <p:sp>
        <p:nvSpPr>
          <p:cNvPr id="5" name="Footer Placeholder 4">
            <a:extLst>
              <a:ext uri="{FF2B5EF4-FFF2-40B4-BE49-F238E27FC236}">
                <a16:creationId xmlns:a16="http://schemas.microsoft.com/office/drawing/2014/main" id="{925F0F45-C99A-49B8-BC06-76BA58C8C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B5E68-9D72-4E96-BD02-13FBD7665A88}"/>
              </a:ext>
            </a:extLst>
          </p:cNvPr>
          <p:cNvSpPr>
            <a:spLocks noGrp="1"/>
          </p:cNvSpPr>
          <p:nvPr>
            <p:ph type="sldNum" sz="quarter" idx="12"/>
          </p:nvPr>
        </p:nvSpPr>
        <p:spPr/>
        <p:txBody>
          <a:bodyPr/>
          <a:lstStyle/>
          <a:p>
            <a:fld id="{0422251D-CE6B-4DFE-AB85-286480A186EB}" type="slidenum">
              <a:rPr lang="en-US" smtClean="0"/>
              <a:t>‹#›</a:t>
            </a:fld>
            <a:endParaRPr lang="en-US"/>
          </a:p>
        </p:txBody>
      </p:sp>
    </p:spTree>
    <p:extLst>
      <p:ext uri="{BB962C8B-B14F-4D97-AF65-F5344CB8AC3E}">
        <p14:creationId xmlns:p14="http://schemas.microsoft.com/office/powerpoint/2010/main" val="80394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14EA-ADFD-4EF2-86EA-2BDF0B9A4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7715F-CA1E-4962-BC99-916E699BF9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DDB7E-0DFE-4ECD-9A79-B2F2ABEEE475}"/>
              </a:ext>
            </a:extLst>
          </p:cNvPr>
          <p:cNvSpPr>
            <a:spLocks noGrp="1"/>
          </p:cNvSpPr>
          <p:nvPr>
            <p:ph type="dt" sz="half" idx="10"/>
          </p:nvPr>
        </p:nvSpPr>
        <p:spPr/>
        <p:txBody>
          <a:bodyPr/>
          <a:lstStyle/>
          <a:p>
            <a:fld id="{DA70CB8A-082B-4510-B09A-897DDCA52EBC}" type="datetimeFigureOut">
              <a:rPr lang="en-US" smtClean="0"/>
              <a:t>8/18/2023</a:t>
            </a:fld>
            <a:endParaRPr lang="en-US"/>
          </a:p>
        </p:txBody>
      </p:sp>
      <p:sp>
        <p:nvSpPr>
          <p:cNvPr id="5" name="Footer Placeholder 4">
            <a:extLst>
              <a:ext uri="{FF2B5EF4-FFF2-40B4-BE49-F238E27FC236}">
                <a16:creationId xmlns:a16="http://schemas.microsoft.com/office/drawing/2014/main" id="{B723366B-6E2D-4A71-81F2-C57A5F56E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F30EB-FF55-49CB-BC77-2F043E73D093}"/>
              </a:ext>
            </a:extLst>
          </p:cNvPr>
          <p:cNvSpPr>
            <a:spLocks noGrp="1"/>
          </p:cNvSpPr>
          <p:nvPr>
            <p:ph type="sldNum" sz="quarter" idx="12"/>
          </p:nvPr>
        </p:nvSpPr>
        <p:spPr/>
        <p:txBody>
          <a:bodyPr/>
          <a:lstStyle/>
          <a:p>
            <a:fld id="{0422251D-CE6B-4DFE-AB85-286480A186EB}" type="slidenum">
              <a:rPr lang="en-US" smtClean="0"/>
              <a:t>‹#›</a:t>
            </a:fld>
            <a:endParaRPr lang="en-US"/>
          </a:p>
        </p:txBody>
      </p:sp>
    </p:spTree>
    <p:extLst>
      <p:ext uri="{BB962C8B-B14F-4D97-AF65-F5344CB8AC3E}">
        <p14:creationId xmlns:p14="http://schemas.microsoft.com/office/powerpoint/2010/main" val="186629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CD304-D919-4A5E-8D13-19ED9D1D1D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FE754-B272-4AE0-933C-A7B25616EB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6C499-D927-4AF8-AF11-6CB32FBEFC5C}"/>
              </a:ext>
            </a:extLst>
          </p:cNvPr>
          <p:cNvSpPr>
            <a:spLocks noGrp="1"/>
          </p:cNvSpPr>
          <p:nvPr>
            <p:ph type="dt" sz="half" idx="10"/>
          </p:nvPr>
        </p:nvSpPr>
        <p:spPr/>
        <p:txBody>
          <a:bodyPr/>
          <a:lstStyle/>
          <a:p>
            <a:fld id="{DA70CB8A-082B-4510-B09A-897DDCA52EBC}" type="datetimeFigureOut">
              <a:rPr lang="en-US" smtClean="0"/>
              <a:t>8/18/2023</a:t>
            </a:fld>
            <a:endParaRPr lang="en-US"/>
          </a:p>
        </p:txBody>
      </p:sp>
      <p:sp>
        <p:nvSpPr>
          <p:cNvPr id="5" name="Footer Placeholder 4">
            <a:extLst>
              <a:ext uri="{FF2B5EF4-FFF2-40B4-BE49-F238E27FC236}">
                <a16:creationId xmlns:a16="http://schemas.microsoft.com/office/drawing/2014/main" id="{C230F2A3-29B2-408C-8A22-E67492873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36044-5B1C-490D-99B4-13129796775A}"/>
              </a:ext>
            </a:extLst>
          </p:cNvPr>
          <p:cNvSpPr>
            <a:spLocks noGrp="1"/>
          </p:cNvSpPr>
          <p:nvPr>
            <p:ph type="sldNum" sz="quarter" idx="12"/>
          </p:nvPr>
        </p:nvSpPr>
        <p:spPr/>
        <p:txBody>
          <a:bodyPr/>
          <a:lstStyle/>
          <a:p>
            <a:fld id="{0422251D-CE6B-4DFE-AB85-286480A186EB}" type="slidenum">
              <a:rPr lang="en-US" smtClean="0"/>
              <a:t>‹#›</a:t>
            </a:fld>
            <a:endParaRPr lang="en-US"/>
          </a:p>
        </p:txBody>
      </p:sp>
    </p:spTree>
    <p:extLst>
      <p:ext uri="{BB962C8B-B14F-4D97-AF65-F5344CB8AC3E}">
        <p14:creationId xmlns:p14="http://schemas.microsoft.com/office/powerpoint/2010/main" val="188254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D6C1-2C6F-4E4D-969A-98C4C550E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7A1CC-A8E0-4955-91E9-81295CBD0E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5F3DF-4CB7-460C-9520-D5DE55C4D77E}"/>
              </a:ext>
            </a:extLst>
          </p:cNvPr>
          <p:cNvSpPr>
            <a:spLocks noGrp="1"/>
          </p:cNvSpPr>
          <p:nvPr>
            <p:ph type="dt" sz="half" idx="10"/>
          </p:nvPr>
        </p:nvSpPr>
        <p:spPr/>
        <p:txBody>
          <a:bodyPr/>
          <a:lstStyle/>
          <a:p>
            <a:fld id="{DA70CB8A-082B-4510-B09A-897DDCA52EBC}" type="datetimeFigureOut">
              <a:rPr lang="en-US" smtClean="0"/>
              <a:t>8/18/2023</a:t>
            </a:fld>
            <a:endParaRPr lang="en-US"/>
          </a:p>
        </p:txBody>
      </p:sp>
      <p:sp>
        <p:nvSpPr>
          <p:cNvPr id="5" name="Footer Placeholder 4">
            <a:extLst>
              <a:ext uri="{FF2B5EF4-FFF2-40B4-BE49-F238E27FC236}">
                <a16:creationId xmlns:a16="http://schemas.microsoft.com/office/drawing/2014/main" id="{326CDF56-6F3D-420B-A530-28D0FE3C5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A86C5-7037-45EB-8B0C-9C2D3B26C468}"/>
              </a:ext>
            </a:extLst>
          </p:cNvPr>
          <p:cNvSpPr>
            <a:spLocks noGrp="1"/>
          </p:cNvSpPr>
          <p:nvPr>
            <p:ph type="sldNum" sz="quarter" idx="12"/>
          </p:nvPr>
        </p:nvSpPr>
        <p:spPr/>
        <p:txBody>
          <a:bodyPr/>
          <a:lstStyle/>
          <a:p>
            <a:fld id="{0422251D-CE6B-4DFE-AB85-286480A186EB}" type="slidenum">
              <a:rPr lang="en-US" smtClean="0"/>
              <a:t>‹#›</a:t>
            </a:fld>
            <a:endParaRPr lang="en-US"/>
          </a:p>
        </p:txBody>
      </p:sp>
    </p:spTree>
    <p:extLst>
      <p:ext uri="{BB962C8B-B14F-4D97-AF65-F5344CB8AC3E}">
        <p14:creationId xmlns:p14="http://schemas.microsoft.com/office/powerpoint/2010/main" val="385376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0BDB-66D4-4345-8BD4-A5FA8BFA2C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81BB46-FABC-486A-A6EE-C2471D110C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01E74-EB15-4CA4-9E8B-0EAF7B669EA7}"/>
              </a:ext>
            </a:extLst>
          </p:cNvPr>
          <p:cNvSpPr>
            <a:spLocks noGrp="1"/>
          </p:cNvSpPr>
          <p:nvPr>
            <p:ph type="dt" sz="half" idx="10"/>
          </p:nvPr>
        </p:nvSpPr>
        <p:spPr/>
        <p:txBody>
          <a:bodyPr/>
          <a:lstStyle/>
          <a:p>
            <a:fld id="{DA70CB8A-082B-4510-B09A-897DDCA52EBC}" type="datetimeFigureOut">
              <a:rPr lang="en-US" smtClean="0"/>
              <a:t>8/18/2023</a:t>
            </a:fld>
            <a:endParaRPr lang="en-US"/>
          </a:p>
        </p:txBody>
      </p:sp>
      <p:sp>
        <p:nvSpPr>
          <p:cNvPr id="5" name="Footer Placeholder 4">
            <a:extLst>
              <a:ext uri="{FF2B5EF4-FFF2-40B4-BE49-F238E27FC236}">
                <a16:creationId xmlns:a16="http://schemas.microsoft.com/office/drawing/2014/main" id="{8D0EE19A-AEE4-44CF-9A36-1038416A1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D2B79-254C-46B6-8BA8-2AD8C7A8F012}"/>
              </a:ext>
            </a:extLst>
          </p:cNvPr>
          <p:cNvSpPr>
            <a:spLocks noGrp="1"/>
          </p:cNvSpPr>
          <p:nvPr>
            <p:ph type="sldNum" sz="quarter" idx="12"/>
          </p:nvPr>
        </p:nvSpPr>
        <p:spPr/>
        <p:txBody>
          <a:bodyPr/>
          <a:lstStyle/>
          <a:p>
            <a:fld id="{0422251D-CE6B-4DFE-AB85-286480A186EB}" type="slidenum">
              <a:rPr lang="en-US" smtClean="0"/>
              <a:t>‹#›</a:t>
            </a:fld>
            <a:endParaRPr lang="en-US"/>
          </a:p>
        </p:txBody>
      </p:sp>
    </p:spTree>
    <p:extLst>
      <p:ext uri="{BB962C8B-B14F-4D97-AF65-F5344CB8AC3E}">
        <p14:creationId xmlns:p14="http://schemas.microsoft.com/office/powerpoint/2010/main" val="236356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6FAA-A5DF-4EFC-A770-24816FD033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9036D4-A50C-407B-999E-8D629D0F35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73A9EB-E09E-4DA8-9EAE-A1189F18B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C9537E-0B70-4449-9743-C35DE5479575}"/>
              </a:ext>
            </a:extLst>
          </p:cNvPr>
          <p:cNvSpPr>
            <a:spLocks noGrp="1"/>
          </p:cNvSpPr>
          <p:nvPr>
            <p:ph type="dt" sz="half" idx="10"/>
          </p:nvPr>
        </p:nvSpPr>
        <p:spPr/>
        <p:txBody>
          <a:bodyPr/>
          <a:lstStyle/>
          <a:p>
            <a:fld id="{DA70CB8A-082B-4510-B09A-897DDCA52EBC}" type="datetimeFigureOut">
              <a:rPr lang="en-US" smtClean="0"/>
              <a:t>8/18/2023</a:t>
            </a:fld>
            <a:endParaRPr lang="en-US"/>
          </a:p>
        </p:txBody>
      </p:sp>
      <p:sp>
        <p:nvSpPr>
          <p:cNvPr id="6" name="Footer Placeholder 5">
            <a:extLst>
              <a:ext uri="{FF2B5EF4-FFF2-40B4-BE49-F238E27FC236}">
                <a16:creationId xmlns:a16="http://schemas.microsoft.com/office/drawing/2014/main" id="{D1A5493C-0B73-4E83-8416-547F8CB0E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46843-1342-4A88-A08A-1B58FB39CEA0}"/>
              </a:ext>
            </a:extLst>
          </p:cNvPr>
          <p:cNvSpPr>
            <a:spLocks noGrp="1"/>
          </p:cNvSpPr>
          <p:nvPr>
            <p:ph type="sldNum" sz="quarter" idx="12"/>
          </p:nvPr>
        </p:nvSpPr>
        <p:spPr/>
        <p:txBody>
          <a:bodyPr/>
          <a:lstStyle/>
          <a:p>
            <a:fld id="{0422251D-CE6B-4DFE-AB85-286480A186EB}" type="slidenum">
              <a:rPr lang="en-US" smtClean="0"/>
              <a:t>‹#›</a:t>
            </a:fld>
            <a:endParaRPr lang="en-US"/>
          </a:p>
        </p:txBody>
      </p:sp>
    </p:spTree>
    <p:extLst>
      <p:ext uri="{BB962C8B-B14F-4D97-AF65-F5344CB8AC3E}">
        <p14:creationId xmlns:p14="http://schemas.microsoft.com/office/powerpoint/2010/main" val="272245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4BBC-3793-4002-AE45-3740138753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E09EE6-217F-47CD-8D7D-6DA3DE3C2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31239A-8BFE-43F4-B584-C68A5A7EC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1F5C22-2AFF-44FD-B8B6-A7D34DD8F2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9E0A4-EC21-447B-871C-D6A975B80A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06DCAE-155B-429D-8289-4DF03BDF07A7}"/>
              </a:ext>
            </a:extLst>
          </p:cNvPr>
          <p:cNvSpPr>
            <a:spLocks noGrp="1"/>
          </p:cNvSpPr>
          <p:nvPr>
            <p:ph type="dt" sz="half" idx="10"/>
          </p:nvPr>
        </p:nvSpPr>
        <p:spPr/>
        <p:txBody>
          <a:bodyPr/>
          <a:lstStyle/>
          <a:p>
            <a:fld id="{DA70CB8A-082B-4510-B09A-897DDCA52EBC}" type="datetimeFigureOut">
              <a:rPr lang="en-US" smtClean="0"/>
              <a:t>8/18/2023</a:t>
            </a:fld>
            <a:endParaRPr lang="en-US"/>
          </a:p>
        </p:txBody>
      </p:sp>
      <p:sp>
        <p:nvSpPr>
          <p:cNvPr id="8" name="Footer Placeholder 7">
            <a:extLst>
              <a:ext uri="{FF2B5EF4-FFF2-40B4-BE49-F238E27FC236}">
                <a16:creationId xmlns:a16="http://schemas.microsoft.com/office/drawing/2014/main" id="{62D291C6-36AA-4C55-84CF-C79FDF367B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2ABE05-F40F-42EB-85C2-ECB64C0FFB99}"/>
              </a:ext>
            </a:extLst>
          </p:cNvPr>
          <p:cNvSpPr>
            <a:spLocks noGrp="1"/>
          </p:cNvSpPr>
          <p:nvPr>
            <p:ph type="sldNum" sz="quarter" idx="12"/>
          </p:nvPr>
        </p:nvSpPr>
        <p:spPr/>
        <p:txBody>
          <a:bodyPr/>
          <a:lstStyle/>
          <a:p>
            <a:fld id="{0422251D-CE6B-4DFE-AB85-286480A186EB}" type="slidenum">
              <a:rPr lang="en-US" smtClean="0"/>
              <a:t>‹#›</a:t>
            </a:fld>
            <a:endParaRPr lang="en-US"/>
          </a:p>
        </p:txBody>
      </p:sp>
    </p:spTree>
    <p:extLst>
      <p:ext uri="{BB962C8B-B14F-4D97-AF65-F5344CB8AC3E}">
        <p14:creationId xmlns:p14="http://schemas.microsoft.com/office/powerpoint/2010/main" val="329370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A0854-9DB5-48CC-9392-28718310A5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23C94D-E1BD-4C93-BB65-EB3F509A7C00}"/>
              </a:ext>
            </a:extLst>
          </p:cNvPr>
          <p:cNvSpPr>
            <a:spLocks noGrp="1"/>
          </p:cNvSpPr>
          <p:nvPr>
            <p:ph type="dt" sz="half" idx="10"/>
          </p:nvPr>
        </p:nvSpPr>
        <p:spPr/>
        <p:txBody>
          <a:bodyPr/>
          <a:lstStyle/>
          <a:p>
            <a:fld id="{DA70CB8A-082B-4510-B09A-897DDCA52EBC}" type="datetimeFigureOut">
              <a:rPr lang="en-US" smtClean="0"/>
              <a:t>8/18/2023</a:t>
            </a:fld>
            <a:endParaRPr lang="en-US"/>
          </a:p>
        </p:txBody>
      </p:sp>
      <p:sp>
        <p:nvSpPr>
          <p:cNvPr id="4" name="Footer Placeholder 3">
            <a:extLst>
              <a:ext uri="{FF2B5EF4-FFF2-40B4-BE49-F238E27FC236}">
                <a16:creationId xmlns:a16="http://schemas.microsoft.com/office/drawing/2014/main" id="{4C108B08-7544-4CB4-9351-0F2B6094EF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609524-8DE1-4405-A0EE-D8A671FC1973}"/>
              </a:ext>
            </a:extLst>
          </p:cNvPr>
          <p:cNvSpPr>
            <a:spLocks noGrp="1"/>
          </p:cNvSpPr>
          <p:nvPr>
            <p:ph type="sldNum" sz="quarter" idx="12"/>
          </p:nvPr>
        </p:nvSpPr>
        <p:spPr/>
        <p:txBody>
          <a:bodyPr/>
          <a:lstStyle/>
          <a:p>
            <a:fld id="{0422251D-CE6B-4DFE-AB85-286480A186EB}" type="slidenum">
              <a:rPr lang="en-US" smtClean="0"/>
              <a:t>‹#›</a:t>
            </a:fld>
            <a:endParaRPr lang="en-US"/>
          </a:p>
        </p:txBody>
      </p:sp>
    </p:spTree>
    <p:extLst>
      <p:ext uri="{BB962C8B-B14F-4D97-AF65-F5344CB8AC3E}">
        <p14:creationId xmlns:p14="http://schemas.microsoft.com/office/powerpoint/2010/main" val="385583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C99E23-2EC8-4610-B1B1-031558183C85}"/>
              </a:ext>
            </a:extLst>
          </p:cNvPr>
          <p:cNvSpPr>
            <a:spLocks noGrp="1"/>
          </p:cNvSpPr>
          <p:nvPr>
            <p:ph type="dt" sz="half" idx="10"/>
          </p:nvPr>
        </p:nvSpPr>
        <p:spPr/>
        <p:txBody>
          <a:bodyPr/>
          <a:lstStyle/>
          <a:p>
            <a:fld id="{DA70CB8A-082B-4510-B09A-897DDCA52EBC}" type="datetimeFigureOut">
              <a:rPr lang="en-US" smtClean="0"/>
              <a:t>8/18/2023</a:t>
            </a:fld>
            <a:endParaRPr lang="en-US"/>
          </a:p>
        </p:txBody>
      </p:sp>
      <p:sp>
        <p:nvSpPr>
          <p:cNvPr id="3" name="Footer Placeholder 2">
            <a:extLst>
              <a:ext uri="{FF2B5EF4-FFF2-40B4-BE49-F238E27FC236}">
                <a16:creationId xmlns:a16="http://schemas.microsoft.com/office/drawing/2014/main" id="{DC728EC8-2A95-4294-A044-66A869990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4CF086-2DA0-4606-BB54-00B7AEF4E5A0}"/>
              </a:ext>
            </a:extLst>
          </p:cNvPr>
          <p:cNvSpPr>
            <a:spLocks noGrp="1"/>
          </p:cNvSpPr>
          <p:nvPr>
            <p:ph type="sldNum" sz="quarter" idx="12"/>
          </p:nvPr>
        </p:nvSpPr>
        <p:spPr/>
        <p:txBody>
          <a:bodyPr/>
          <a:lstStyle/>
          <a:p>
            <a:fld id="{0422251D-CE6B-4DFE-AB85-286480A186EB}" type="slidenum">
              <a:rPr lang="en-US" smtClean="0"/>
              <a:t>‹#›</a:t>
            </a:fld>
            <a:endParaRPr lang="en-US"/>
          </a:p>
        </p:txBody>
      </p:sp>
    </p:spTree>
    <p:extLst>
      <p:ext uri="{BB962C8B-B14F-4D97-AF65-F5344CB8AC3E}">
        <p14:creationId xmlns:p14="http://schemas.microsoft.com/office/powerpoint/2010/main" val="61517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FBCA-722F-4075-9F68-A2765FBB2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2EED85-584E-4BA8-AE60-AAD8EAB33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1DE438-15E3-4228-BD6A-F882C83B2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97328-4A52-4D81-848F-E7BC96BFEE93}"/>
              </a:ext>
            </a:extLst>
          </p:cNvPr>
          <p:cNvSpPr>
            <a:spLocks noGrp="1"/>
          </p:cNvSpPr>
          <p:nvPr>
            <p:ph type="dt" sz="half" idx="10"/>
          </p:nvPr>
        </p:nvSpPr>
        <p:spPr/>
        <p:txBody>
          <a:bodyPr/>
          <a:lstStyle/>
          <a:p>
            <a:fld id="{DA70CB8A-082B-4510-B09A-897DDCA52EBC}" type="datetimeFigureOut">
              <a:rPr lang="en-US" smtClean="0"/>
              <a:t>8/18/2023</a:t>
            </a:fld>
            <a:endParaRPr lang="en-US"/>
          </a:p>
        </p:txBody>
      </p:sp>
      <p:sp>
        <p:nvSpPr>
          <p:cNvPr id="6" name="Footer Placeholder 5">
            <a:extLst>
              <a:ext uri="{FF2B5EF4-FFF2-40B4-BE49-F238E27FC236}">
                <a16:creationId xmlns:a16="http://schemas.microsoft.com/office/drawing/2014/main" id="{42BE8FB0-7F54-47DD-A8EC-13B7661AC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8C5117-A0F4-4002-8A8D-5AFEA203EE3F}"/>
              </a:ext>
            </a:extLst>
          </p:cNvPr>
          <p:cNvSpPr>
            <a:spLocks noGrp="1"/>
          </p:cNvSpPr>
          <p:nvPr>
            <p:ph type="sldNum" sz="quarter" idx="12"/>
          </p:nvPr>
        </p:nvSpPr>
        <p:spPr/>
        <p:txBody>
          <a:bodyPr/>
          <a:lstStyle/>
          <a:p>
            <a:fld id="{0422251D-CE6B-4DFE-AB85-286480A186EB}" type="slidenum">
              <a:rPr lang="en-US" smtClean="0"/>
              <a:t>‹#›</a:t>
            </a:fld>
            <a:endParaRPr lang="en-US"/>
          </a:p>
        </p:txBody>
      </p:sp>
    </p:spTree>
    <p:extLst>
      <p:ext uri="{BB962C8B-B14F-4D97-AF65-F5344CB8AC3E}">
        <p14:creationId xmlns:p14="http://schemas.microsoft.com/office/powerpoint/2010/main" val="93793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B910-5E4A-4336-9D59-FC1678AA3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5658A9-0582-4BA4-8B78-404204F534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AD7CB2-D691-4925-AC58-6EFDD06DB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8DA0B-4479-4F6A-BB30-A3BB70E81CEE}"/>
              </a:ext>
            </a:extLst>
          </p:cNvPr>
          <p:cNvSpPr>
            <a:spLocks noGrp="1"/>
          </p:cNvSpPr>
          <p:nvPr>
            <p:ph type="dt" sz="half" idx="10"/>
          </p:nvPr>
        </p:nvSpPr>
        <p:spPr/>
        <p:txBody>
          <a:bodyPr/>
          <a:lstStyle/>
          <a:p>
            <a:fld id="{DA70CB8A-082B-4510-B09A-897DDCA52EBC}" type="datetimeFigureOut">
              <a:rPr lang="en-US" smtClean="0"/>
              <a:t>8/18/2023</a:t>
            </a:fld>
            <a:endParaRPr lang="en-US"/>
          </a:p>
        </p:txBody>
      </p:sp>
      <p:sp>
        <p:nvSpPr>
          <p:cNvPr id="6" name="Footer Placeholder 5">
            <a:extLst>
              <a:ext uri="{FF2B5EF4-FFF2-40B4-BE49-F238E27FC236}">
                <a16:creationId xmlns:a16="http://schemas.microsoft.com/office/drawing/2014/main" id="{AE6A50F9-52A7-4A4E-B67F-F43D75077E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9269C-F901-441E-84F7-8B65B80B5DA6}"/>
              </a:ext>
            </a:extLst>
          </p:cNvPr>
          <p:cNvSpPr>
            <a:spLocks noGrp="1"/>
          </p:cNvSpPr>
          <p:nvPr>
            <p:ph type="sldNum" sz="quarter" idx="12"/>
          </p:nvPr>
        </p:nvSpPr>
        <p:spPr/>
        <p:txBody>
          <a:bodyPr/>
          <a:lstStyle/>
          <a:p>
            <a:fld id="{0422251D-CE6B-4DFE-AB85-286480A186EB}" type="slidenum">
              <a:rPr lang="en-US" smtClean="0"/>
              <a:t>‹#›</a:t>
            </a:fld>
            <a:endParaRPr lang="en-US"/>
          </a:p>
        </p:txBody>
      </p:sp>
    </p:spTree>
    <p:extLst>
      <p:ext uri="{BB962C8B-B14F-4D97-AF65-F5344CB8AC3E}">
        <p14:creationId xmlns:p14="http://schemas.microsoft.com/office/powerpoint/2010/main" val="53912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0DF1B-2F59-4A82-ABCF-64D15E100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AF5A09-854B-4AD7-8B45-8A8D5E8F4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8AAAD-5FDE-41A8-8429-19F4A894D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0CB8A-082B-4510-B09A-897DDCA52EBC}" type="datetimeFigureOut">
              <a:rPr lang="en-US" smtClean="0"/>
              <a:t>8/18/2023</a:t>
            </a:fld>
            <a:endParaRPr lang="en-US"/>
          </a:p>
        </p:txBody>
      </p:sp>
      <p:sp>
        <p:nvSpPr>
          <p:cNvPr id="5" name="Footer Placeholder 4">
            <a:extLst>
              <a:ext uri="{FF2B5EF4-FFF2-40B4-BE49-F238E27FC236}">
                <a16:creationId xmlns:a16="http://schemas.microsoft.com/office/drawing/2014/main" id="{BE28913F-1361-4E41-BA05-02B3BFF0D8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404123-D5B7-4690-A0E6-2B138696B4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2251D-CE6B-4DFE-AB85-286480A186EB}" type="slidenum">
              <a:rPr lang="en-US" smtClean="0"/>
              <a:t>‹#›</a:t>
            </a:fld>
            <a:endParaRPr lang="en-US"/>
          </a:p>
        </p:txBody>
      </p:sp>
    </p:spTree>
    <p:extLst>
      <p:ext uri="{BB962C8B-B14F-4D97-AF65-F5344CB8AC3E}">
        <p14:creationId xmlns:p14="http://schemas.microsoft.com/office/powerpoint/2010/main" val="9455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abajournal.com/web/article/prosecutorial-ethics-are-in-the-spotlight-after-the-shooting-of-ahmaud-arber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daa.org/wp-content/uploads/NDAA-Statement-on-Ahmaud-Arbery-Case-FINAL.pdf" TargetMode="External"/><Relationship Id="rId2" Type="http://schemas.openxmlformats.org/officeDocument/2006/relationships/hyperlink" Target="https://ndaa.org/about/aboutnda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22E9B56-5FBC-4EEC-BB89-B3C902EAC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C997E0-BD10-4BC8-85A9-8308399E4B73}"/>
              </a:ext>
            </a:extLst>
          </p:cNvPr>
          <p:cNvSpPr>
            <a:spLocks noGrp="1"/>
          </p:cNvSpPr>
          <p:nvPr>
            <p:ph type="title"/>
          </p:nvPr>
        </p:nvSpPr>
        <p:spPr>
          <a:xfrm>
            <a:off x="0" y="1468946"/>
            <a:ext cx="12191999" cy="3091179"/>
          </a:xfrm>
        </p:spPr>
        <p:txBody>
          <a:bodyPr>
            <a:normAutofit/>
          </a:bodyPr>
          <a:lstStyle/>
          <a:p>
            <a:pPr algn="ctr"/>
            <a:r>
              <a:rPr lang="en-US" sz="6000" b="1" dirty="0">
                <a:solidFill>
                  <a:schemeClr val="bg1"/>
                </a:solidFill>
                <a:latin typeface="Gill Sans MT" panose="020B0502020104020203" pitchFamily="34" charset="0"/>
              </a:rPr>
              <a:t>Oversight of prosecutorial </a:t>
            </a:r>
            <a:br>
              <a:rPr lang="en-US" sz="6000" b="1" dirty="0">
                <a:solidFill>
                  <a:schemeClr val="bg1"/>
                </a:solidFill>
                <a:latin typeface="Gill Sans MT" panose="020B0502020104020203" pitchFamily="34" charset="0"/>
              </a:rPr>
            </a:br>
            <a:r>
              <a:rPr lang="en-US" sz="6000" b="1" dirty="0">
                <a:solidFill>
                  <a:schemeClr val="bg1"/>
                </a:solidFill>
                <a:latin typeface="Gill Sans MT" panose="020B0502020104020203" pitchFamily="34" charset="0"/>
              </a:rPr>
              <a:t>decision making and conduct</a:t>
            </a:r>
          </a:p>
        </p:txBody>
      </p:sp>
      <p:pic>
        <p:nvPicPr>
          <p:cNvPr id="22" name="Picture 21">
            <a:extLst>
              <a:ext uri="{FF2B5EF4-FFF2-40B4-BE49-F238E27FC236}">
                <a16:creationId xmlns:a16="http://schemas.microsoft.com/office/drawing/2014/main" id="{7C8BCCE4-F855-4659-B9F4-28F8A42E3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674" y="5395060"/>
            <a:ext cx="2706170" cy="1135530"/>
          </a:xfrm>
          <a:prstGeom prst="rect">
            <a:avLst/>
          </a:prstGeom>
        </p:spPr>
      </p:pic>
    </p:spTree>
    <p:extLst>
      <p:ext uri="{BB962C8B-B14F-4D97-AF65-F5344CB8AC3E}">
        <p14:creationId xmlns:p14="http://schemas.microsoft.com/office/powerpoint/2010/main" val="178401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FCE-0478-7379-F565-4B80CDFB2321}"/>
              </a:ext>
            </a:extLst>
          </p:cNvPr>
          <p:cNvSpPr>
            <a:spLocks noGrp="1"/>
          </p:cNvSpPr>
          <p:nvPr>
            <p:ph type="title" idx="4294967295"/>
          </p:nvPr>
        </p:nvSpPr>
        <p:spPr>
          <a:xfrm>
            <a:off x="0" y="365125"/>
            <a:ext cx="10515600" cy="706438"/>
          </a:xfrm>
        </p:spPr>
        <p:txBody>
          <a:bodyPr/>
          <a:lstStyle/>
          <a:p>
            <a:r>
              <a:rPr lang="en-US" dirty="0"/>
              <a:t>                              May 12, 2020</a:t>
            </a:r>
          </a:p>
        </p:txBody>
      </p:sp>
      <p:pic>
        <p:nvPicPr>
          <p:cNvPr id="5" name="Content Placeholder 4">
            <a:extLst>
              <a:ext uri="{FF2B5EF4-FFF2-40B4-BE49-F238E27FC236}">
                <a16:creationId xmlns:a16="http://schemas.microsoft.com/office/drawing/2014/main" id="{FFD642CF-5313-27AD-A0A3-FB303B28BD57}"/>
              </a:ext>
            </a:extLst>
          </p:cNvPr>
          <p:cNvPicPr>
            <a:picLocks noGrp="1" noChangeAspect="1"/>
          </p:cNvPicPr>
          <p:nvPr>
            <p:ph idx="4294967295"/>
          </p:nvPr>
        </p:nvPicPr>
        <p:blipFill>
          <a:blip r:embed="rId2"/>
          <a:stretch>
            <a:fillRect/>
          </a:stretch>
        </p:blipFill>
        <p:spPr>
          <a:xfrm>
            <a:off x="2530365" y="1371600"/>
            <a:ext cx="5969000" cy="5121275"/>
          </a:xfrm>
        </p:spPr>
      </p:pic>
    </p:spTree>
    <p:extLst>
      <p:ext uri="{BB962C8B-B14F-4D97-AF65-F5344CB8AC3E}">
        <p14:creationId xmlns:p14="http://schemas.microsoft.com/office/powerpoint/2010/main" val="257486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27AD7B-6087-967C-6AF3-60EEA4567B82}"/>
              </a:ext>
            </a:extLst>
          </p:cNvPr>
          <p:cNvPicPr>
            <a:picLocks noChangeAspect="1"/>
          </p:cNvPicPr>
          <p:nvPr/>
        </p:nvPicPr>
        <p:blipFill>
          <a:blip r:embed="rId2"/>
          <a:stretch>
            <a:fillRect/>
          </a:stretch>
        </p:blipFill>
        <p:spPr>
          <a:xfrm>
            <a:off x="1490662" y="1338262"/>
            <a:ext cx="9210675" cy="4181475"/>
          </a:xfrm>
          <a:prstGeom prst="rect">
            <a:avLst/>
          </a:prstGeom>
        </p:spPr>
      </p:pic>
    </p:spTree>
    <p:extLst>
      <p:ext uri="{BB962C8B-B14F-4D97-AF65-F5344CB8AC3E}">
        <p14:creationId xmlns:p14="http://schemas.microsoft.com/office/powerpoint/2010/main" val="27657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AEDB-6CC4-7B7B-D403-71E72DC113BB}"/>
              </a:ext>
            </a:extLst>
          </p:cNvPr>
          <p:cNvSpPr>
            <a:spLocks noGrp="1"/>
          </p:cNvSpPr>
          <p:nvPr>
            <p:ph type="title"/>
          </p:nvPr>
        </p:nvSpPr>
        <p:spPr/>
        <p:txBody>
          <a:bodyPr/>
          <a:lstStyle/>
          <a:p>
            <a:pPr algn="ctr"/>
            <a:r>
              <a:rPr lang="en-US" dirty="0"/>
              <a:t>	Fulton County DA Paul Howard</a:t>
            </a:r>
            <a:br>
              <a:rPr lang="en-US" dirty="0"/>
            </a:br>
            <a:r>
              <a:rPr lang="en-US" dirty="0"/>
              <a:t>April – May 2020</a:t>
            </a:r>
          </a:p>
        </p:txBody>
      </p:sp>
      <p:pic>
        <p:nvPicPr>
          <p:cNvPr id="8" name="Content Placeholder 7">
            <a:extLst>
              <a:ext uri="{FF2B5EF4-FFF2-40B4-BE49-F238E27FC236}">
                <a16:creationId xmlns:a16="http://schemas.microsoft.com/office/drawing/2014/main" id="{29063C33-9CDD-B8F4-8448-2786B15DDEBC}"/>
              </a:ext>
            </a:extLst>
          </p:cNvPr>
          <p:cNvPicPr>
            <a:picLocks noGrp="1" noChangeAspect="1"/>
          </p:cNvPicPr>
          <p:nvPr>
            <p:ph sz="half" idx="1"/>
          </p:nvPr>
        </p:nvPicPr>
        <p:blipFill>
          <a:blip r:embed="rId2"/>
          <a:stretch>
            <a:fillRect/>
          </a:stretch>
        </p:blipFill>
        <p:spPr>
          <a:xfrm>
            <a:off x="838200" y="1944942"/>
            <a:ext cx="5181600" cy="4112704"/>
          </a:xfrm>
        </p:spPr>
      </p:pic>
      <p:pic>
        <p:nvPicPr>
          <p:cNvPr id="10" name="Content Placeholder 9">
            <a:extLst>
              <a:ext uri="{FF2B5EF4-FFF2-40B4-BE49-F238E27FC236}">
                <a16:creationId xmlns:a16="http://schemas.microsoft.com/office/drawing/2014/main" id="{8CF71B0D-1D37-3692-0017-2963F6D306A5}"/>
              </a:ext>
            </a:extLst>
          </p:cNvPr>
          <p:cNvPicPr>
            <a:picLocks noGrp="1" noChangeAspect="1"/>
          </p:cNvPicPr>
          <p:nvPr>
            <p:ph sz="half" idx="2"/>
          </p:nvPr>
        </p:nvPicPr>
        <p:blipFill>
          <a:blip r:embed="rId3"/>
          <a:stretch>
            <a:fillRect/>
          </a:stretch>
        </p:blipFill>
        <p:spPr>
          <a:xfrm>
            <a:off x="6172200" y="1977696"/>
            <a:ext cx="5181600" cy="4047196"/>
          </a:xfrm>
        </p:spPr>
      </p:pic>
    </p:spTree>
    <p:extLst>
      <p:ext uri="{BB962C8B-B14F-4D97-AF65-F5344CB8AC3E}">
        <p14:creationId xmlns:p14="http://schemas.microsoft.com/office/powerpoint/2010/main" val="217646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4085-6336-6E51-1EFF-0BD92232BEC9}"/>
              </a:ext>
            </a:extLst>
          </p:cNvPr>
          <p:cNvSpPr>
            <a:spLocks noGrp="1"/>
          </p:cNvSpPr>
          <p:nvPr>
            <p:ph type="title"/>
          </p:nvPr>
        </p:nvSpPr>
        <p:spPr>
          <a:xfrm>
            <a:off x="838200" y="365125"/>
            <a:ext cx="10515600" cy="1069537"/>
          </a:xfrm>
        </p:spPr>
        <p:txBody>
          <a:bodyPr/>
          <a:lstStyle/>
          <a:p>
            <a:pPr algn="ctr"/>
            <a:r>
              <a:rPr lang="en-US" dirty="0"/>
              <a:t>June 16, 2020</a:t>
            </a:r>
          </a:p>
        </p:txBody>
      </p:sp>
      <p:sp>
        <p:nvSpPr>
          <p:cNvPr id="3" name="Content Placeholder 2">
            <a:extLst>
              <a:ext uri="{FF2B5EF4-FFF2-40B4-BE49-F238E27FC236}">
                <a16:creationId xmlns:a16="http://schemas.microsoft.com/office/drawing/2014/main" id="{8B510E77-3E7C-E7F8-7D3A-FA43FDC0B4F5}"/>
              </a:ext>
            </a:extLst>
          </p:cNvPr>
          <p:cNvSpPr>
            <a:spLocks noGrp="1"/>
          </p:cNvSpPr>
          <p:nvPr>
            <p:ph idx="1"/>
          </p:nvPr>
        </p:nvSpPr>
        <p:spPr>
          <a:xfrm>
            <a:off x="838200" y="1434662"/>
            <a:ext cx="10515600" cy="4742301"/>
          </a:xfrm>
        </p:spPr>
        <p:txBody>
          <a:bodyPr/>
          <a:lstStyle/>
          <a:p>
            <a:r>
              <a:rPr lang="en-US" dirty="0"/>
              <a:t>On June 16, Robert Trammell, the minority leader of the Georgia House of Representatives, introduced as part of “Justice for All” package of 12 criminal reform bills, House Bill 1214, a measure that would amend Georgia law to create a District Attorneys Oversight Commission. </a:t>
            </a:r>
          </a:p>
          <a:p>
            <a:r>
              <a:rPr lang="en-US" dirty="0"/>
              <a:t>This proposal would give the commission “the power to discipline, remove and cause involuntary retirement of district attorneys.” The commission would consist of 10 members—seven on an investigative panel and three on a hearing panel.</a:t>
            </a:r>
          </a:p>
        </p:txBody>
      </p:sp>
    </p:spTree>
    <p:extLst>
      <p:ext uri="{BB962C8B-B14F-4D97-AF65-F5344CB8AC3E}">
        <p14:creationId xmlns:p14="http://schemas.microsoft.com/office/powerpoint/2010/main" val="340572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2AF7-9B12-BF54-90C8-EE268D229003}"/>
              </a:ext>
            </a:extLst>
          </p:cNvPr>
          <p:cNvSpPr>
            <a:spLocks noGrp="1"/>
          </p:cNvSpPr>
          <p:nvPr>
            <p:ph type="title"/>
          </p:nvPr>
        </p:nvSpPr>
        <p:spPr>
          <a:xfrm>
            <a:off x="838200" y="275897"/>
            <a:ext cx="10515600" cy="993227"/>
          </a:xfrm>
        </p:spPr>
        <p:txBody>
          <a:bodyPr/>
          <a:lstStyle/>
          <a:p>
            <a:pPr algn="ctr"/>
            <a:r>
              <a:rPr lang="en-US" dirty="0"/>
              <a:t>February 17, 2021  DA Dick Donovan</a:t>
            </a:r>
          </a:p>
        </p:txBody>
      </p:sp>
      <p:sp>
        <p:nvSpPr>
          <p:cNvPr id="3" name="Content Placeholder 2">
            <a:extLst>
              <a:ext uri="{FF2B5EF4-FFF2-40B4-BE49-F238E27FC236}">
                <a16:creationId xmlns:a16="http://schemas.microsoft.com/office/drawing/2014/main" id="{B6EC500A-BBA3-108D-4EFE-540E494A7610}"/>
              </a:ext>
            </a:extLst>
          </p:cNvPr>
          <p:cNvSpPr>
            <a:spLocks noGrp="1"/>
          </p:cNvSpPr>
          <p:nvPr>
            <p:ph idx="1"/>
          </p:nvPr>
        </p:nvSpPr>
        <p:spPr>
          <a:xfrm>
            <a:off x="838200" y="1584434"/>
            <a:ext cx="10515600" cy="4832132"/>
          </a:xfrm>
        </p:spPr>
        <p:txBody>
          <a:bodyPr>
            <a:normAutofit fontScale="92500" lnSpcReduction="10000"/>
          </a:bodyPr>
          <a:lstStyle/>
          <a:p>
            <a:r>
              <a:rPr lang="en-US" dirty="0"/>
              <a:t>Gov. Brian Kemp on Wednesday signed an executive order suspending Paulding County District Attorney Donald Richard "Dick" Donovan.</a:t>
            </a:r>
          </a:p>
          <a:p>
            <a:r>
              <a:rPr lang="en-US" dirty="0"/>
              <a:t>Donovan was indicted Feb. 17 for bribery, two counts of false swearing and violating his oath of office.</a:t>
            </a:r>
          </a:p>
          <a:p>
            <a:r>
              <a:rPr lang="en-US" dirty="0"/>
              <a:t>Donovan is accused of committing bribery when he dismissed a criminal case in Paulding County Superior Court in which the defendant was being represented by the prosecutor of the municipal court in nearby Cedartown. </a:t>
            </a:r>
          </a:p>
          <a:p>
            <a:r>
              <a:rPr lang="en-US" dirty="0"/>
              <a:t>In exchange, the indictment alleged Donovan was trying to influence the prosecutor to dismiss a shoplifting case in the Cedartown court that was pending against a woman who worked in his office.</a:t>
            </a:r>
          </a:p>
          <a:p>
            <a:r>
              <a:rPr lang="en-US" dirty="0"/>
              <a:t>The indictment also alleges Donovan lied when he denied "ever having said that he wanted to have sex" with [that woman] and that he lied when he denied "describing his fantasies desiring to be physical" with the woman.</a:t>
            </a:r>
          </a:p>
        </p:txBody>
      </p:sp>
    </p:spTree>
    <p:extLst>
      <p:ext uri="{BB962C8B-B14F-4D97-AF65-F5344CB8AC3E}">
        <p14:creationId xmlns:p14="http://schemas.microsoft.com/office/powerpoint/2010/main" val="94961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29EF-7A62-855F-5E7B-77E841D97852}"/>
              </a:ext>
            </a:extLst>
          </p:cNvPr>
          <p:cNvSpPr>
            <a:spLocks noGrp="1"/>
          </p:cNvSpPr>
          <p:nvPr>
            <p:ph type="title"/>
          </p:nvPr>
        </p:nvSpPr>
        <p:spPr>
          <a:xfrm>
            <a:off x="838200" y="365125"/>
            <a:ext cx="10515600" cy="2488911"/>
          </a:xfrm>
        </p:spPr>
        <p:txBody>
          <a:bodyPr/>
          <a:lstStyle/>
          <a:p>
            <a:pPr algn="ctr"/>
            <a:r>
              <a:rPr lang="en-US" b="1" dirty="0"/>
              <a:t>Federal grand jury investigating </a:t>
            </a:r>
            <a:br>
              <a:rPr lang="en-US" b="1" dirty="0"/>
            </a:br>
            <a:r>
              <a:rPr lang="en-US" b="1" dirty="0"/>
              <a:t>former DA Paul Howard</a:t>
            </a:r>
            <a:br>
              <a:rPr lang="en-US" dirty="0"/>
            </a:br>
            <a:r>
              <a:rPr lang="en-US" dirty="0"/>
              <a:t>March 16, 2021</a:t>
            </a:r>
          </a:p>
        </p:txBody>
      </p:sp>
      <p:sp>
        <p:nvSpPr>
          <p:cNvPr id="3" name="Content Placeholder 2">
            <a:extLst>
              <a:ext uri="{FF2B5EF4-FFF2-40B4-BE49-F238E27FC236}">
                <a16:creationId xmlns:a16="http://schemas.microsoft.com/office/drawing/2014/main" id="{0A9B79E7-A86E-9BFF-CA26-B84166DC034D}"/>
              </a:ext>
            </a:extLst>
          </p:cNvPr>
          <p:cNvSpPr>
            <a:spLocks noGrp="1"/>
          </p:cNvSpPr>
          <p:nvPr>
            <p:ph idx="1"/>
          </p:nvPr>
        </p:nvSpPr>
        <p:spPr>
          <a:xfrm>
            <a:off x="838200" y="3090041"/>
            <a:ext cx="10515600" cy="3086921"/>
          </a:xfrm>
        </p:spPr>
        <p:txBody>
          <a:bodyPr>
            <a:normAutofit/>
          </a:bodyPr>
          <a:lstStyle/>
          <a:p>
            <a:r>
              <a:rPr lang="en-US" sz="4000" dirty="0"/>
              <a:t>A federal grand jury in Atlanta is investigating former Fulton County District Attorney Paul Howard and his use of a nonprofit to pad his salary with almost $200,000 in city of Atlanta funds</a:t>
            </a:r>
          </a:p>
        </p:txBody>
      </p:sp>
    </p:spTree>
    <p:extLst>
      <p:ext uri="{BB962C8B-B14F-4D97-AF65-F5344CB8AC3E}">
        <p14:creationId xmlns:p14="http://schemas.microsoft.com/office/powerpoint/2010/main" val="210306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2C9FA5-768D-37AA-A99F-634F4054D663}"/>
              </a:ext>
            </a:extLst>
          </p:cNvPr>
          <p:cNvSpPr>
            <a:spLocks noGrp="1"/>
          </p:cNvSpPr>
          <p:nvPr>
            <p:ph type="title"/>
          </p:nvPr>
        </p:nvSpPr>
        <p:spPr>
          <a:xfrm>
            <a:off x="838200" y="365126"/>
            <a:ext cx="10515600" cy="1038006"/>
          </a:xfrm>
        </p:spPr>
        <p:txBody>
          <a:bodyPr/>
          <a:lstStyle/>
          <a:p>
            <a:pPr algn="ctr"/>
            <a:r>
              <a:rPr lang="en-US" dirty="0"/>
              <a:t>DA Mark Jones      November 15, 2021</a:t>
            </a:r>
          </a:p>
        </p:txBody>
      </p:sp>
      <p:sp>
        <p:nvSpPr>
          <p:cNvPr id="6" name="Content Placeholder 5">
            <a:extLst>
              <a:ext uri="{FF2B5EF4-FFF2-40B4-BE49-F238E27FC236}">
                <a16:creationId xmlns:a16="http://schemas.microsoft.com/office/drawing/2014/main" id="{93BB82BF-8AF5-8312-0971-97CA2FBF2CFA}"/>
              </a:ext>
            </a:extLst>
          </p:cNvPr>
          <p:cNvSpPr>
            <a:spLocks noGrp="1"/>
          </p:cNvSpPr>
          <p:nvPr>
            <p:ph idx="1"/>
          </p:nvPr>
        </p:nvSpPr>
        <p:spPr/>
        <p:txBody>
          <a:bodyPr/>
          <a:lstStyle/>
          <a:p>
            <a:r>
              <a:rPr lang="en-US" dirty="0"/>
              <a:t>Georgia prosecutor pleads guilty, resigns as jury deliberates his case</a:t>
            </a:r>
          </a:p>
          <a:p>
            <a:r>
              <a:rPr lang="en-US" dirty="0"/>
              <a:t>Mark Jones had already been suspended as Chattahoochee Judicial Circuit district attorney after the state attorney general’s office obtained the indictment Sept. 7. </a:t>
            </a:r>
          </a:p>
          <a:p>
            <a:r>
              <a:rPr lang="en-US" dirty="0"/>
              <a:t>It accused him of trying to influence a police officer’s testimony, offering bribes to prosecutors in his office and trying to influence and prevent the testimony of a crime victim.</a:t>
            </a:r>
          </a:p>
        </p:txBody>
      </p:sp>
    </p:spTree>
    <p:extLst>
      <p:ext uri="{BB962C8B-B14F-4D97-AF65-F5344CB8AC3E}">
        <p14:creationId xmlns:p14="http://schemas.microsoft.com/office/powerpoint/2010/main" val="245144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6A67-7CB0-5B1C-C85D-90BB5FE70EC9}"/>
              </a:ext>
            </a:extLst>
          </p:cNvPr>
          <p:cNvSpPr>
            <a:spLocks noGrp="1"/>
          </p:cNvSpPr>
          <p:nvPr>
            <p:ph type="title"/>
          </p:nvPr>
        </p:nvSpPr>
        <p:spPr>
          <a:xfrm>
            <a:off x="838200" y="365125"/>
            <a:ext cx="10515600" cy="1045889"/>
          </a:xfrm>
        </p:spPr>
        <p:txBody>
          <a:bodyPr/>
          <a:lstStyle/>
          <a:p>
            <a:pPr algn="ctr"/>
            <a:r>
              <a:rPr lang="en-US" dirty="0"/>
              <a:t>January 26, 2022</a:t>
            </a:r>
          </a:p>
        </p:txBody>
      </p:sp>
      <p:sp>
        <p:nvSpPr>
          <p:cNvPr id="3" name="Content Placeholder 2">
            <a:extLst>
              <a:ext uri="{FF2B5EF4-FFF2-40B4-BE49-F238E27FC236}">
                <a16:creationId xmlns:a16="http://schemas.microsoft.com/office/drawing/2014/main" id="{CD44D726-9643-3B6F-1ADC-272B8ED48E23}"/>
              </a:ext>
            </a:extLst>
          </p:cNvPr>
          <p:cNvSpPr>
            <a:spLocks noGrp="1"/>
          </p:cNvSpPr>
          <p:nvPr>
            <p:ph idx="1"/>
          </p:nvPr>
        </p:nvSpPr>
        <p:spPr/>
        <p:txBody>
          <a:bodyPr/>
          <a:lstStyle/>
          <a:p>
            <a:r>
              <a:rPr lang="en-US" dirty="0"/>
              <a:t>Former Paulding County District Attorney Dick Donovan pleaded guilty to one misdemeanor count of unprofessional conduct Thursday and was sentenced to 12 months of probation.</a:t>
            </a:r>
          </a:p>
          <a:p>
            <a:r>
              <a:rPr lang="en-US" dirty="0"/>
              <a:t>As part of his plea deal, Donovan, 76, has resigned as DA and must surrender his law license. Donovan, who had served as DA since 2010, was indicted in February on charges of bribery, violation of oath by public officer and two counts of false swearing.</a:t>
            </a:r>
          </a:p>
        </p:txBody>
      </p:sp>
    </p:spTree>
    <p:extLst>
      <p:ext uri="{BB962C8B-B14F-4D97-AF65-F5344CB8AC3E}">
        <p14:creationId xmlns:p14="http://schemas.microsoft.com/office/powerpoint/2010/main" val="2212967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B0FF29-55B6-C3C7-D27F-73456F8A5179}"/>
              </a:ext>
            </a:extLst>
          </p:cNvPr>
          <p:cNvSpPr>
            <a:spLocks noGrp="1"/>
          </p:cNvSpPr>
          <p:nvPr>
            <p:ph type="title"/>
          </p:nvPr>
        </p:nvSpPr>
        <p:spPr>
          <a:xfrm>
            <a:off x="838200" y="365126"/>
            <a:ext cx="10515600" cy="951296"/>
          </a:xfrm>
        </p:spPr>
        <p:txBody>
          <a:bodyPr/>
          <a:lstStyle/>
          <a:p>
            <a:pPr algn="ctr"/>
            <a:r>
              <a:rPr lang="en-US" dirty="0"/>
              <a:t>September 2, 2021</a:t>
            </a:r>
          </a:p>
        </p:txBody>
      </p:sp>
      <p:pic>
        <p:nvPicPr>
          <p:cNvPr id="7" name="Content Placeholder 6">
            <a:extLst>
              <a:ext uri="{FF2B5EF4-FFF2-40B4-BE49-F238E27FC236}">
                <a16:creationId xmlns:a16="http://schemas.microsoft.com/office/drawing/2014/main" id="{F44C7C1A-9804-604F-1B04-57FB043C9220}"/>
              </a:ext>
            </a:extLst>
          </p:cNvPr>
          <p:cNvPicPr>
            <a:picLocks noGrp="1" noChangeAspect="1"/>
          </p:cNvPicPr>
          <p:nvPr>
            <p:ph idx="1"/>
          </p:nvPr>
        </p:nvPicPr>
        <p:blipFill>
          <a:blip r:embed="rId2"/>
          <a:stretch>
            <a:fillRect/>
          </a:stretch>
        </p:blipFill>
        <p:spPr>
          <a:xfrm>
            <a:off x="3965028" y="1299404"/>
            <a:ext cx="4398579" cy="5124825"/>
          </a:xfrm>
        </p:spPr>
      </p:pic>
    </p:spTree>
    <p:extLst>
      <p:ext uri="{BB962C8B-B14F-4D97-AF65-F5344CB8AC3E}">
        <p14:creationId xmlns:p14="http://schemas.microsoft.com/office/powerpoint/2010/main" val="3504356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7071-D6EC-4B3E-9FFD-5D04EE28DF5B}"/>
              </a:ext>
            </a:extLst>
          </p:cNvPr>
          <p:cNvSpPr>
            <a:spLocks noGrp="1"/>
          </p:cNvSpPr>
          <p:nvPr>
            <p:ph type="title"/>
          </p:nvPr>
        </p:nvSpPr>
        <p:spPr>
          <a:xfrm>
            <a:off x="838200" y="215901"/>
            <a:ext cx="10515600" cy="1474788"/>
          </a:xfrm>
        </p:spPr>
        <p:txBody>
          <a:bodyPr>
            <a:normAutofit fontScale="90000"/>
          </a:bodyPr>
          <a:lstStyle/>
          <a:p>
            <a:r>
              <a:rPr lang="en-US" b="1" dirty="0" err="1"/>
              <a:t>Carr</a:t>
            </a:r>
            <a:r>
              <a:rPr lang="en-US" b="1" dirty="0"/>
              <a:t> Announces Indictment of former Brunswick DA for Violation of Oath of Public Officer  and Obstruction of a Law Enforcement Officer </a:t>
            </a:r>
            <a:endParaRPr lang="en-US" dirty="0"/>
          </a:p>
        </p:txBody>
      </p:sp>
      <p:pic>
        <p:nvPicPr>
          <p:cNvPr id="6" name="Content Placeholder 5">
            <a:extLst>
              <a:ext uri="{FF2B5EF4-FFF2-40B4-BE49-F238E27FC236}">
                <a16:creationId xmlns:a16="http://schemas.microsoft.com/office/drawing/2014/main" id="{5D87D616-B5FE-46B9-AD19-7A80AFE5BD48}"/>
              </a:ext>
            </a:extLst>
          </p:cNvPr>
          <p:cNvPicPr>
            <a:picLocks noGrp="1" noChangeAspect="1"/>
          </p:cNvPicPr>
          <p:nvPr>
            <p:ph sz="half" idx="1"/>
          </p:nvPr>
        </p:nvPicPr>
        <p:blipFill>
          <a:blip r:embed="rId2"/>
          <a:stretch>
            <a:fillRect/>
          </a:stretch>
        </p:blipFill>
        <p:spPr>
          <a:xfrm>
            <a:off x="838200" y="1825625"/>
            <a:ext cx="3679748" cy="4351338"/>
          </a:xfrm>
        </p:spPr>
      </p:pic>
      <p:sp>
        <p:nvSpPr>
          <p:cNvPr id="4" name="Content Placeholder 3">
            <a:extLst>
              <a:ext uri="{FF2B5EF4-FFF2-40B4-BE49-F238E27FC236}">
                <a16:creationId xmlns:a16="http://schemas.microsoft.com/office/drawing/2014/main" id="{DB3800E2-B644-4597-8382-F8C2B1FE00A8}"/>
              </a:ext>
            </a:extLst>
          </p:cNvPr>
          <p:cNvSpPr>
            <a:spLocks noGrp="1"/>
          </p:cNvSpPr>
          <p:nvPr>
            <p:ph sz="half" idx="2"/>
          </p:nvPr>
        </p:nvSpPr>
        <p:spPr>
          <a:xfrm>
            <a:off x="4711700" y="1825625"/>
            <a:ext cx="6642100" cy="4351338"/>
          </a:xfrm>
        </p:spPr>
        <p:txBody>
          <a:bodyPr>
            <a:normAutofit/>
          </a:bodyPr>
          <a:lstStyle/>
          <a:p>
            <a:r>
              <a:rPr lang="en-US" dirty="0"/>
              <a:t> [DA Jackie Johnson] violated her oath by showing favor and affection to Greg McMichael during the investigation into the shooting death of </a:t>
            </a:r>
            <a:r>
              <a:rPr lang="en-US" dirty="0" err="1"/>
              <a:t>Ahmaud</a:t>
            </a:r>
            <a:r>
              <a:rPr lang="en-US" dirty="0"/>
              <a:t> </a:t>
            </a:r>
            <a:r>
              <a:rPr lang="en-US" dirty="0" err="1"/>
              <a:t>Arbery</a:t>
            </a:r>
            <a:endParaRPr lang="en-US" dirty="0"/>
          </a:p>
          <a:p>
            <a:r>
              <a:rPr lang="en-US" dirty="0"/>
              <a:t>did knowingly and willfully hinder Stephanie Oliver and Stephan Lowrey, law enforcement officers, in the lawful discharge of their official duties by directing that Travis McMichael should not be placed under arrest</a:t>
            </a:r>
          </a:p>
        </p:txBody>
      </p:sp>
    </p:spTree>
    <p:extLst>
      <p:ext uri="{BB962C8B-B14F-4D97-AF65-F5344CB8AC3E}">
        <p14:creationId xmlns:p14="http://schemas.microsoft.com/office/powerpoint/2010/main" val="661862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22E9B56-5FBC-4EEC-BB89-B3C902EAC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C997E0-BD10-4BC8-85A9-8308399E4B73}"/>
              </a:ext>
            </a:extLst>
          </p:cNvPr>
          <p:cNvSpPr>
            <a:spLocks noGrp="1"/>
          </p:cNvSpPr>
          <p:nvPr>
            <p:ph type="title"/>
          </p:nvPr>
        </p:nvSpPr>
        <p:spPr/>
        <p:txBody>
          <a:bodyPr/>
          <a:lstStyle/>
          <a:p>
            <a:pPr algn="ctr"/>
            <a:r>
              <a:rPr lang="en-US" b="1" dirty="0">
                <a:solidFill>
                  <a:schemeClr val="bg1"/>
                </a:solidFill>
                <a:latin typeface="Gill Sans MT" panose="020B0502020104020203" pitchFamily="34" charset="0"/>
              </a:rPr>
              <a:t>Oversight of prosecutorial </a:t>
            </a:r>
            <a:br>
              <a:rPr lang="en-US" b="1" dirty="0">
                <a:solidFill>
                  <a:schemeClr val="bg1"/>
                </a:solidFill>
                <a:latin typeface="Gill Sans MT" panose="020B0502020104020203" pitchFamily="34" charset="0"/>
              </a:rPr>
            </a:br>
            <a:r>
              <a:rPr lang="en-US" b="1" dirty="0">
                <a:solidFill>
                  <a:schemeClr val="bg1"/>
                </a:solidFill>
                <a:latin typeface="Gill Sans MT" panose="020B0502020104020203" pitchFamily="34" charset="0"/>
              </a:rPr>
              <a:t>decision making and conduct</a:t>
            </a:r>
          </a:p>
        </p:txBody>
      </p:sp>
      <p:sp>
        <p:nvSpPr>
          <p:cNvPr id="3" name="Content Placeholder 2">
            <a:extLst>
              <a:ext uri="{FF2B5EF4-FFF2-40B4-BE49-F238E27FC236}">
                <a16:creationId xmlns:a16="http://schemas.microsoft.com/office/drawing/2014/main" id="{82759A7E-488A-483D-AFE2-F19D6AF44541}"/>
              </a:ext>
            </a:extLst>
          </p:cNvPr>
          <p:cNvSpPr>
            <a:spLocks noGrp="1"/>
          </p:cNvSpPr>
          <p:nvPr>
            <p:ph sz="half" idx="1"/>
          </p:nvPr>
        </p:nvSpPr>
        <p:spPr/>
        <p:txBody>
          <a:bodyPr/>
          <a:lstStyle/>
          <a:p>
            <a:pPr marL="0" indent="0" algn="ctr">
              <a:buNone/>
            </a:pPr>
            <a:r>
              <a:rPr lang="en-US" sz="2400" b="1" u="sng" dirty="0">
                <a:solidFill>
                  <a:schemeClr val="bg1"/>
                </a:solidFill>
              </a:rPr>
              <a:t>Resources for conference: </a:t>
            </a:r>
          </a:p>
          <a:p>
            <a:pPr marL="0" indent="0" algn="ctr">
              <a:buNone/>
            </a:pPr>
            <a:r>
              <a:rPr lang="en-US" sz="2400" dirty="0">
                <a:solidFill>
                  <a:schemeClr val="bg1"/>
                </a:solidFill>
              </a:rPr>
              <a:t>https://tinyurl.com/burge2023</a:t>
            </a:r>
          </a:p>
          <a:p>
            <a:pPr marL="0" indent="0">
              <a:buNone/>
            </a:pPr>
            <a:endParaRPr lang="en-US" dirty="0"/>
          </a:p>
        </p:txBody>
      </p:sp>
      <p:pic>
        <p:nvPicPr>
          <p:cNvPr id="15" name="Content Placeholder 14">
            <a:extLst>
              <a:ext uri="{FF2B5EF4-FFF2-40B4-BE49-F238E27FC236}">
                <a16:creationId xmlns:a16="http://schemas.microsoft.com/office/drawing/2014/main" id="{1D0AE1EE-B66F-40EE-A972-575E9ECB71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489731" y="3524425"/>
            <a:ext cx="2438400" cy="2438400"/>
          </a:xfrm>
        </p:spPr>
      </p:pic>
      <p:pic>
        <p:nvPicPr>
          <p:cNvPr id="13" name="Picture 12">
            <a:extLst>
              <a:ext uri="{FF2B5EF4-FFF2-40B4-BE49-F238E27FC236}">
                <a16:creationId xmlns:a16="http://schemas.microsoft.com/office/drawing/2014/main" id="{C507E948-4125-4341-81D6-3373DB378E79}"/>
              </a:ext>
            </a:extLst>
          </p:cNvPr>
          <p:cNvPicPr>
            <a:picLocks noChangeAspect="1"/>
          </p:cNvPicPr>
          <p:nvPr/>
        </p:nvPicPr>
        <p:blipFill>
          <a:blip r:embed="rId4"/>
          <a:stretch>
            <a:fillRect/>
          </a:stretch>
        </p:blipFill>
        <p:spPr>
          <a:xfrm>
            <a:off x="523984" y="3155161"/>
            <a:ext cx="3316395" cy="3321046"/>
          </a:xfrm>
          <a:prstGeom prst="rect">
            <a:avLst/>
          </a:prstGeom>
        </p:spPr>
      </p:pic>
      <p:sp>
        <p:nvSpPr>
          <p:cNvPr id="16" name="TextBox 15">
            <a:extLst>
              <a:ext uri="{FF2B5EF4-FFF2-40B4-BE49-F238E27FC236}">
                <a16:creationId xmlns:a16="http://schemas.microsoft.com/office/drawing/2014/main" id="{58DB67C2-8BC9-4994-958D-9709BB57E9C9}"/>
              </a:ext>
            </a:extLst>
          </p:cNvPr>
          <p:cNvSpPr txBox="1"/>
          <p:nvPr/>
        </p:nvSpPr>
        <p:spPr>
          <a:xfrm>
            <a:off x="8006414" y="2055813"/>
            <a:ext cx="4002155" cy="892552"/>
          </a:xfrm>
          <a:prstGeom prst="rect">
            <a:avLst/>
          </a:prstGeom>
          <a:noFill/>
        </p:spPr>
        <p:txBody>
          <a:bodyPr wrap="square" rtlCol="0">
            <a:spAutoFit/>
          </a:bodyPr>
          <a:lstStyle/>
          <a:p>
            <a:pPr algn="ctr"/>
            <a:r>
              <a:rPr lang="en-US" sz="2400" b="1" u="sng" dirty="0">
                <a:solidFill>
                  <a:schemeClr val="bg1"/>
                </a:solidFill>
              </a:rPr>
              <a:t>Q&amp;A</a:t>
            </a:r>
            <a:r>
              <a:rPr lang="en-US" sz="2400" b="1" dirty="0">
                <a:solidFill>
                  <a:schemeClr val="bg1"/>
                </a:solidFill>
              </a:rPr>
              <a:t>  </a:t>
            </a:r>
            <a:r>
              <a:rPr lang="en-US" sz="2400" dirty="0">
                <a:solidFill>
                  <a:schemeClr val="bg1"/>
                </a:solidFill>
              </a:rPr>
              <a:t>Join at slido.com</a:t>
            </a:r>
            <a:br>
              <a:rPr lang="en-US" sz="2400" b="1" dirty="0">
                <a:solidFill>
                  <a:schemeClr val="bg1"/>
                </a:solidFill>
              </a:rPr>
            </a:br>
            <a:r>
              <a:rPr lang="en-US" sz="2800" b="1" dirty="0">
                <a:solidFill>
                  <a:schemeClr val="bg1"/>
                </a:solidFill>
              </a:rPr>
              <a:t>#burge2023</a:t>
            </a:r>
            <a:endParaRPr lang="en-US" sz="2400" b="1" dirty="0">
              <a:solidFill>
                <a:schemeClr val="bg1"/>
              </a:solidFill>
            </a:endParaRPr>
          </a:p>
        </p:txBody>
      </p:sp>
      <p:pic>
        <p:nvPicPr>
          <p:cNvPr id="22" name="Picture 21">
            <a:extLst>
              <a:ext uri="{FF2B5EF4-FFF2-40B4-BE49-F238E27FC236}">
                <a16:creationId xmlns:a16="http://schemas.microsoft.com/office/drawing/2014/main" id="{7C8BCCE4-F855-4659-B9F4-28F8A42E35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4674" y="5395060"/>
            <a:ext cx="2706170" cy="1135530"/>
          </a:xfrm>
          <a:prstGeom prst="rect">
            <a:avLst/>
          </a:prstGeom>
        </p:spPr>
      </p:pic>
    </p:spTree>
    <p:extLst>
      <p:ext uri="{BB962C8B-B14F-4D97-AF65-F5344CB8AC3E}">
        <p14:creationId xmlns:p14="http://schemas.microsoft.com/office/powerpoint/2010/main" val="2227585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7071-D6EC-4B3E-9FFD-5D04EE28DF5B}"/>
              </a:ext>
            </a:extLst>
          </p:cNvPr>
          <p:cNvSpPr>
            <a:spLocks noGrp="1"/>
          </p:cNvSpPr>
          <p:nvPr>
            <p:ph type="title"/>
          </p:nvPr>
        </p:nvSpPr>
        <p:spPr/>
        <p:txBody>
          <a:bodyPr/>
          <a:lstStyle/>
          <a:p>
            <a:pPr algn="ctr"/>
            <a:r>
              <a:rPr lang="en-US" dirty="0"/>
              <a:t>Waycross DA George Barnhill</a:t>
            </a:r>
          </a:p>
        </p:txBody>
      </p:sp>
      <p:pic>
        <p:nvPicPr>
          <p:cNvPr id="8" name="Content Placeholder 7">
            <a:extLst>
              <a:ext uri="{FF2B5EF4-FFF2-40B4-BE49-F238E27FC236}">
                <a16:creationId xmlns:a16="http://schemas.microsoft.com/office/drawing/2014/main" id="{C9BED7C6-3D17-4E57-A4EB-EF014368D403}"/>
              </a:ext>
            </a:extLst>
          </p:cNvPr>
          <p:cNvPicPr>
            <a:picLocks noGrp="1" noChangeAspect="1"/>
          </p:cNvPicPr>
          <p:nvPr>
            <p:ph sz="half" idx="2"/>
          </p:nvPr>
        </p:nvPicPr>
        <p:blipFill>
          <a:blip r:embed="rId2"/>
          <a:stretch>
            <a:fillRect/>
          </a:stretch>
        </p:blipFill>
        <p:spPr>
          <a:xfrm>
            <a:off x="6693574" y="1825625"/>
            <a:ext cx="4138852" cy="4351338"/>
          </a:xfrm>
        </p:spPr>
      </p:pic>
      <p:sp>
        <p:nvSpPr>
          <p:cNvPr id="10" name="Content Placeholder 9">
            <a:extLst>
              <a:ext uri="{FF2B5EF4-FFF2-40B4-BE49-F238E27FC236}">
                <a16:creationId xmlns:a16="http://schemas.microsoft.com/office/drawing/2014/main" id="{B2A1CADB-C168-4062-AD7F-472789739A50}"/>
              </a:ext>
            </a:extLst>
          </p:cNvPr>
          <p:cNvSpPr>
            <a:spLocks noGrp="1"/>
          </p:cNvSpPr>
          <p:nvPr>
            <p:ph sz="half" idx="1"/>
          </p:nvPr>
        </p:nvSpPr>
        <p:spPr/>
        <p:txBody>
          <a:bodyPr>
            <a:normAutofit fontScale="92500" lnSpcReduction="20000"/>
          </a:bodyPr>
          <a:lstStyle/>
          <a:p>
            <a:r>
              <a:rPr lang="en-US" dirty="0"/>
              <a:t>After the shooting of </a:t>
            </a:r>
            <a:r>
              <a:rPr lang="en-US" dirty="0" err="1"/>
              <a:t>Ahmaud</a:t>
            </a:r>
            <a:r>
              <a:rPr lang="en-US" dirty="0"/>
              <a:t> </a:t>
            </a:r>
            <a:r>
              <a:rPr lang="en-US" dirty="0" err="1"/>
              <a:t>Arbery</a:t>
            </a:r>
            <a:r>
              <a:rPr lang="en-US" dirty="0"/>
              <a:t>, [DA Johnson] sought the assistance of Waycross Judicial Circuit District Attorney George E. Barnhill </a:t>
            </a:r>
          </a:p>
          <a:p>
            <a:r>
              <a:rPr lang="en-US" dirty="0"/>
              <a:t>and, after disqualifying her office, recommended DA Barnhill to the Attorney General’s Office for appointment as the case prosecutor </a:t>
            </a:r>
          </a:p>
          <a:p>
            <a:r>
              <a:rPr lang="en-US" dirty="0"/>
              <a:t>without disclosing that [DA Johnson] had previously sought the assistance of DA Barnhill on the case</a:t>
            </a:r>
          </a:p>
          <a:p>
            <a:endParaRPr lang="en-US" dirty="0"/>
          </a:p>
        </p:txBody>
      </p:sp>
    </p:spTree>
    <p:extLst>
      <p:ext uri="{BB962C8B-B14F-4D97-AF65-F5344CB8AC3E}">
        <p14:creationId xmlns:p14="http://schemas.microsoft.com/office/powerpoint/2010/main" val="4556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041F3C-8B41-68DF-0B0D-28405D621D8E}"/>
              </a:ext>
            </a:extLst>
          </p:cNvPr>
          <p:cNvSpPr>
            <a:spLocks noGrp="1"/>
          </p:cNvSpPr>
          <p:nvPr>
            <p:ph type="title"/>
          </p:nvPr>
        </p:nvSpPr>
        <p:spPr/>
        <p:txBody>
          <a:bodyPr/>
          <a:lstStyle/>
          <a:p>
            <a:r>
              <a:rPr lang="en-US" dirty="0">
                <a:hlinkClick r:id="rId2"/>
              </a:rPr>
              <a:t>Prosecutorial ethics are in the spotlight after the death of </a:t>
            </a:r>
            <a:r>
              <a:rPr lang="en-US" dirty="0" err="1">
                <a:hlinkClick r:id="rId2"/>
              </a:rPr>
              <a:t>Ahmaud</a:t>
            </a:r>
            <a:r>
              <a:rPr lang="en-US" dirty="0">
                <a:hlinkClick r:id="rId2"/>
              </a:rPr>
              <a:t> </a:t>
            </a:r>
            <a:r>
              <a:rPr lang="en-US" dirty="0" err="1">
                <a:hlinkClick r:id="rId2"/>
              </a:rPr>
              <a:t>Arbery</a:t>
            </a:r>
            <a:r>
              <a:rPr lang="en-US" dirty="0">
                <a:hlinkClick r:id="rId2"/>
              </a:rPr>
              <a:t>   </a:t>
            </a:r>
            <a:r>
              <a:rPr lang="en-US" dirty="0"/>
              <a:t>ABA Journal </a:t>
            </a:r>
          </a:p>
        </p:txBody>
      </p:sp>
      <p:sp>
        <p:nvSpPr>
          <p:cNvPr id="6" name="Content Placeholder 5">
            <a:extLst>
              <a:ext uri="{FF2B5EF4-FFF2-40B4-BE49-F238E27FC236}">
                <a16:creationId xmlns:a16="http://schemas.microsoft.com/office/drawing/2014/main" id="{5464196E-507D-45C7-8CCF-8470EB5AEE97}"/>
              </a:ext>
            </a:extLst>
          </p:cNvPr>
          <p:cNvSpPr>
            <a:spLocks noGrp="1"/>
          </p:cNvSpPr>
          <p:nvPr>
            <p:ph idx="1"/>
          </p:nvPr>
        </p:nvSpPr>
        <p:spPr/>
        <p:txBody>
          <a:bodyPr>
            <a:normAutofit lnSpcReduction="10000"/>
          </a:bodyPr>
          <a:lstStyle/>
          <a:p>
            <a:r>
              <a:rPr lang="en-US" dirty="0"/>
              <a:t> DA </a:t>
            </a:r>
            <a:r>
              <a:rPr lang="en-US" dirty="0" err="1"/>
              <a:t>Barnshill’s</a:t>
            </a:r>
            <a:r>
              <a:rPr lang="en-US" dirty="0"/>
              <a:t> son was an assistant district attorney working for District Attorney Johnson. </a:t>
            </a:r>
          </a:p>
          <a:p>
            <a:r>
              <a:rPr lang="en-US" dirty="0"/>
              <a:t>Barnhill’s son had worked with Greg McMichael in a prosecution of </a:t>
            </a:r>
            <a:r>
              <a:rPr lang="en-US" dirty="0" err="1"/>
              <a:t>Arbery</a:t>
            </a:r>
            <a:r>
              <a:rPr lang="en-US" dirty="0"/>
              <a:t> when </a:t>
            </a:r>
            <a:r>
              <a:rPr lang="en-US" dirty="0" err="1"/>
              <a:t>Arbery</a:t>
            </a:r>
            <a:r>
              <a:rPr lang="en-US" dirty="0"/>
              <a:t> was in high school.</a:t>
            </a:r>
          </a:p>
          <a:p>
            <a:r>
              <a:rPr lang="en-US" dirty="0"/>
              <a:t>Barnhill did eventually disclose to the attorney general’s office that he had a disqualifying conflict of interest, but only on April 7, weeks after he was aware of his son’s relationship with both the suspect and the victim</a:t>
            </a:r>
          </a:p>
          <a:p>
            <a:r>
              <a:rPr lang="en-US" dirty="0"/>
              <a:t>and after he had provided a controversial written opinion to the Glynn Police Department, and the subsequent prosecutor, insisting there were no grounds to arrest the McMichaels.</a:t>
            </a:r>
          </a:p>
        </p:txBody>
      </p:sp>
    </p:spTree>
    <p:extLst>
      <p:ext uri="{BB962C8B-B14F-4D97-AF65-F5344CB8AC3E}">
        <p14:creationId xmlns:p14="http://schemas.microsoft.com/office/powerpoint/2010/main" val="2674057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3387-56EA-715E-35C1-BAD57AF2457C}"/>
              </a:ext>
            </a:extLst>
          </p:cNvPr>
          <p:cNvSpPr>
            <a:spLocks noGrp="1"/>
          </p:cNvSpPr>
          <p:nvPr>
            <p:ph type="title"/>
          </p:nvPr>
        </p:nvSpPr>
        <p:spPr/>
        <p:txBody>
          <a:bodyPr/>
          <a:lstStyle/>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National District Attorneys Association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Statement on District Attorney Recusal and Comments on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Ahmaud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Arbery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 Case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(May 9, 2020)</a:t>
            </a:r>
            <a:endParaRPr lang="en-US" dirty="0"/>
          </a:p>
        </p:txBody>
      </p:sp>
      <p:sp>
        <p:nvSpPr>
          <p:cNvPr id="3" name="Content Placeholder 2">
            <a:extLst>
              <a:ext uri="{FF2B5EF4-FFF2-40B4-BE49-F238E27FC236}">
                <a16:creationId xmlns:a16="http://schemas.microsoft.com/office/drawing/2014/main" id="{EAF3EDD7-B0CF-4F11-FA84-65AF5FB9278C}"/>
              </a:ext>
            </a:extLst>
          </p:cNvPr>
          <p:cNvSpPr>
            <a:spLocks noGrp="1"/>
          </p:cNvSpPr>
          <p:nvPr>
            <p:ph idx="1"/>
          </p:nvPr>
        </p:nvSpPr>
        <p:spPr/>
        <p:txBody>
          <a:bodyPr>
            <a:normAutofit/>
          </a:bodyPr>
          <a:lstStyle/>
          <a:p>
            <a:r>
              <a:rPr lang="en-US" dirty="0"/>
              <a:t>District Attorney Barnhill determined he had a conflict in pursuing the investigation into Mr. </a:t>
            </a:r>
            <a:r>
              <a:rPr lang="en-US" dirty="0" err="1"/>
              <a:t>Arbery’s</a:t>
            </a:r>
            <a:r>
              <a:rPr lang="en-US" dirty="0"/>
              <a:t> death. </a:t>
            </a:r>
          </a:p>
          <a:p>
            <a:r>
              <a:rPr lang="en-US" dirty="0"/>
              <a:t>At that point, his involvement should have ceased. </a:t>
            </a:r>
          </a:p>
          <a:p>
            <a:r>
              <a:rPr lang="en-US" dirty="0"/>
              <a:t>Instead, District Attorney Barnhill wrote a letter in which he offered a gratuitous and detailed opinion regarding the hurdles to any prosecution of the individuals involved in the shooting of Mr. </a:t>
            </a:r>
            <a:r>
              <a:rPr lang="en-US" dirty="0" err="1"/>
              <a:t>Arbery</a:t>
            </a:r>
            <a:r>
              <a:rPr lang="en-US" dirty="0"/>
              <a:t>. </a:t>
            </a:r>
          </a:p>
          <a:p>
            <a:r>
              <a:rPr lang="en-US" dirty="0"/>
              <a:t>These actions can have an intended or unintended ability to influence potential grand jurors or trial jurors, while also making the new special prosecutor’s job to objectively seek the truth significantly more difficult.</a:t>
            </a:r>
          </a:p>
        </p:txBody>
      </p:sp>
    </p:spTree>
    <p:extLst>
      <p:ext uri="{BB962C8B-B14F-4D97-AF65-F5344CB8AC3E}">
        <p14:creationId xmlns:p14="http://schemas.microsoft.com/office/powerpoint/2010/main" val="1142495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7CD0C3-53E6-FD3D-F9B9-49489A1E6C33}"/>
              </a:ext>
            </a:extLst>
          </p:cNvPr>
          <p:cNvSpPr>
            <a:spLocks noGrp="1"/>
          </p:cNvSpPr>
          <p:nvPr>
            <p:ph type="title"/>
          </p:nvPr>
        </p:nvSpPr>
        <p:spPr/>
        <p:txBody>
          <a:bodyPr/>
          <a:lstStyle/>
          <a:p>
            <a:pPr algn="ctr"/>
            <a:r>
              <a:rPr lang="en-US" dirty="0"/>
              <a:t>February 23, 2023  </a:t>
            </a:r>
            <a:br>
              <a:rPr lang="en-US" dirty="0"/>
            </a:br>
            <a:r>
              <a:rPr lang="en-US" sz="3600" dirty="0"/>
              <a:t>Georgia Public Broadcasting</a:t>
            </a:r>
          </a:p>
        </p:txBody>
      </p:sp>
      <p:sp>
        <p:nvSpPr>
          <p:cNvPr id="6" name="Content Placeholder 5">
            <a:extLst>
              <a:ext uri="{FF2B5EF4-FFF2-40B4-BE49-F238E27FC236}">
                <a16:creationId xmlns:a16="http://schemas.microsoft.com/office/drawing/2014/main" id="{E1546514-2A10-F988-29D5-F3269C0D5083}"/>
              </a:ext>
            </a:extLst>
          </p:cNvPr>
          <p:cNvSpPr>
            <a:spLocks noGrp="1"/>
          </p:cNvSpPr>
          <p:nvPr>
            <p:ph idx="1"/>
          </p:nvPr>
        </p:nvSpPr>
        <p:spPr/>
        <p:txBody>
          <a:bodyPr>
            <a:normAutofit fontScale="92500" lnSpcReduction="10000"/>
          </a:bodyPr>
          <a:lstStyle/>
          <a:p>
            <a:r>
              <a:rPr lang="en-US" dirty="0"/>
              <a:t>Thursday, Feb. 23 marked the three-year anniversary of </a:t>
            </a:r>
            <a:r>
              <a:rPr lang="en-US" dirty="0" err="1"/>
              <a:t>Ahmaud</a:t>
            </a:r>
            <a:r>
              <a:rPr lang="en-US" dirty="0"/>
              <a:t> </a:t>
            </a:r>
            <a:r>
              <a:rPr lang="en-US" dirty="0" err="1"/>
              <a:t>Arbery’s</a:t>
            </a:r>
            <a:r>
              <a:rPr lang="en-US" dirty="0"/>
              <a:t> killing. While his murderers have been convicted in state and federal court, one related case still remains open: the charges facing former Brunswick-area District Attorney Jackie Johnson for interfering on behalf of his killers in the investigation.</a:t>
            </a:r>
          </a:p>
          <a:p>
            <a:r>
              <a:rPr lang="en-US" dirty="0"/>
              <a:t>A grand jury </a:t>
            </a:r>
            <a:r>
              <a:rPr lang="en-US" dirty="0">
                <a:highlight>
                  <a:srgbClr val="FFFF00"/>
                </a:highlight>
              </a:rPr>
              <a:t>indicted Johnson on Sept. 2, 2021</a:t>
            </a:r>
            <a:r>
              <a:rPr lang="en-US" dirty="0"/>
              <a:t>, and the charges accuse her of showing favor to two of the three murderers: her former employee, Greg McMichael, and his son Travis. </a:t>
            </a:r>
          </a:p>
          <a:p>
            <a:r>
              <a:rPr lang="en-US" dirty="0"/>
              <a:t>Johnson’s arraignment — where charges are read aloud and the accused pleads guilty or not guilty — was not scheduled until more than a year after her indictment, an unusually long period of time. Yet </a:t>
            </a:r>
            <a:r>
              <a:rPr lang="en-US" dirty="0">
                <a:highlight>
                  <a:srgbClr val="FFFF00"/>
                </a:highlight>
              </a:rPr>
              <a:t>still no court hearing has occurred. </a:t>
            </a:r>
          </a:p>
        </p:txBody>
      </p:sp>
    </p:spTree>
    <p:extLst>
      <p:ext uri="{BB962C8B-B14F-4D97-AF65-F5344CB8AC3E}">
        <p14:creationId xmlns:p14="http://schemas.microsoft.com/office/powerpoint/2010/main" val="919958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AEE0-C2F7-DA88-400E-674D663F45E9}"/>
              </a:ext>
            </a:extLst>
          </p:cNvPr>
          <p:cNvSpPr>
            <a:spLocks noGrp="1"/>
          </p:cNvSpPr>
          <p:nvPr>
            <p:ph type="title"/>
          </p:nvPr>
        </p:nvSpPr>
        <p:spPr/>
        <p:txBody>
          <a:bodyPr/>
          <a:lstStyle/>
          <a:p>
            <a:pPr algn="ctr"/>
            <a:r>
              <a:rPr lang="en-US" dirty="0"/>
              <a:t>May 5, 2023  Associated Press</a:t>
            </a:r>
          </a:p>
        </p:txBody>
      </p:sp>
      <p:sp>
        <p:nvSpPr>
          <p:cNvPr id="3" name="Content Placeholder 2">
            <a:extLst>
              <a:ext uri="{FF2B5EF4-FFF2-40B4-BE49-F238E27FC236}">
                <a16:creationId xmlns:a16="http://schemas.microsoft.com/office/drawing/2014/main" id="{61EA8F42-09EA-A3A8-8633-D5BB73BA8D5E}"/>
              </a:ext>
            </a:extLst>
          </p:cNvPr>
          <p:cNvSpPr>
            <a:spLocks noGrp="1"/>
          </p:cNvSpPr>
          <p:nvPr>
            <p:ph idx="1"/>
          </p:nvPr>
        </p:nvSpPr>
        <p:spPr/>
        <p:txBody>
          <a:bodyPr>
            <a:normAutofit fontScale="92500"/>
          </a:bodyPr>
          <a:lstStyle/>
          <a:p>
            <a:r>
              <a:rPr lang="en-US" dirty="0"/>
              <a:t>Gov. Brian Kemp signed a bill into law Friday creating a new commission empowered to discipline and remove wayward prosecutors, saying it will curb “far-left prosecutors” who are “making our communities less safe.”</a:t>
            </a:r>
          </a:p>
          <a:p>
            <a:r>
              <a:rPr lang="en-US" dirty="0"/>
              <a:t>Kemp made the remarks at the Chatham County Sheriff’s Office in Savannah, where he signed the measure establishing the Prosecuting Attorneys Qualifications Commission, which will launch July 1 and start accepting complaints Oct. 1.</a:t>
            </a:r>
          </a:p>
          <a:p>
            <a:r>
              <a:rPr lang="en-US" dirty="0"/>
              <a:t>“I am not going to stand idly by as rogue or incompetent prosecutors refuse to uphold the law,” Kemp said. “Today we are sending a message that we will not forfeit public safety for prosecutors to let criminals off the hook.” </a:t>
            </a:r>
          </a:p>
        </p:txBody>
      </p:sp>
    </p:spTree>
    <p:extLst>
      <p:ext uri="{BB962C8B-B14F-4D97-AF65-F5344CB8AC3E}">
        <p14:creationId xmlns:p14="http://schemas.microsoft.com/office/powerpoint/2010/main" val="3392841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5A9B-9DD3-CAAC-C731-87EFF115F064}"/>
              </a:ext>
            </a:extLst>
          </p:cNvPr>
          <p:cNvSpPr>
            <a:spLocks noGrp="1"/>
          </p:cNvSpPr>
          <p:nvPr>
            <p:ph type="title"/>
          </p:nvPr>
        </p:nvSpPr>
        <p:spPr>
          <a:xfrm>
            <a:off x="838199" y="365125"/>
            <a:ext cx="10702159" cy="1325563"/>
          </a:xfrm>
        </p:spPr>
        <p:txBody>
          <a:bodyPr>
            <a:normAutofit fontScale="90000"/>
          </a:bodyPr>
          <a:lstStyle/>
          <a:p>
            <a:r>
              <a:rPr lang="en-US" dirty="0"/>
              <a:t>10:20-11:20 am Panel One: </a:t>
            </a:r>
            <a:br>
              <a:rPr lang="en-US" dirty="0"/>
            </a:br>
            <a:r>
              <a:rPr lang="en-US" dirty="0"/>
              <a:t>What do we know about prosecutorial misconduct?</a:t>
            </a:r>
          </a:p>
        </p:txBody>
      </p:sp>
      <p:sp>
        <p:nvSpPr>
          <p:cNvPr id="3" name="Content Placeholder 2">
            <a:extLst>
              <a:ext uri="{FF2B5EF4-FFF2-40B4-BE49-F238E27FC236}">
                <a16:creationId xmlns:a16="http://schemas.microsoft.com/office/drawing/2014/main" id="{C00E2F56-4DDF-54F7-F1AF-504441B31452}"/>
              </a:ext>
            </a:extLst>
          </p:cNvPr>
          <p:cNvSpPr>
            <a:spLocks noGrp="1"/>
          </p:cNvSpPr>
          <p:nvPr>
            <p:ph idx="1"/>
          </p:nvPr>
        </p:nvSpPr>
        <p:spPr/>
        <p:txBody>
          <a:bodyPr>
            <a:normAutofit/>
          </a:bodyPr>
          <a:lstStyle/>
          <a:p>
            <a:r>
              <a:rPr lang="en-US" dirty="0"/>
              <a:t>Chair: Professor Clark Cunningham</a:t>
            </a:r>
          </a:p>
          <a:p>
            <a:r>
              <a:rPr lang="en-US" dirty="0"/>
              <a:t>Professor Bruce Green, Director, Stein Center Stein Center for Law and Ethics, former federal prosecutor</a:t>
            </a:r>
          </a:p>
          <a:p>
            <a:r>
              <a:rPr lang="en-US" dirty="0"/>
              <a:t>Don Samuel, adjunct professor, GSU College of Law, criminal defense attorney, past-President Georgia Association of Criminal Defense Lawyers</a:t>
            </a:r>
          </a:p>
          <a:p>
            <a:r>
              <a:rPr lang="en-US" dirty="0"/>
              <a:t>What are the most common problems?</a:t>
            </a:r>
          </a:p>
          <a:p>
            <a:r>
              <a:rPr lang="en-US" dirty="0"/>
              <a:t>What are the most serious problems?</a:t>
            </a:r>
          </a:p>
          <a:p>
            <a:r>
              <a:rPr lang="en-US" dirty="0"/>
              <a:t>How effective are current approaches for deterrence and remedy?</a:t>
            </a:r>
          </a:p>
          <a:p>
            <a:endParaRPr lang="en-US" dirty="0"/>
          </a:p>
          <a:p>
            <a:endParaRPr lang="en-US" dirty="0"/>
          </a:p>
        </p:txBody>
      </p:sp>
    </p:spTree>
    <p:extLst>
      <p:ext uri="{BB962C8B-B14F-4D97-AF65-F5344CB8AC3E}">
        <p14:creationId xmlns:p14="http://schemas.microsoft.com/office/powerpoint/2010/main" val="2678671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F96FD9-AB1A-9CD4-8417-806F468A795C}"/>
              </a:ext>
            </a:extLst>
          </p:cNvPr>
          <p:cNvSpPr txBox="1"/>
          <p:nvPr/>
        </p:nvSpPr>
        <p:spPr>
          <a:xfrm>
            <a:off x="1166648" y="614855"/>
            <a:ext cx="7829550" cy="2308324"/>
          </a:xfrm>
          <a:prstGeom prst="rect">
            <a:avLst/>
          </a:prstGeom>
          <a:noFill/>
        </p:spPr>
        <p:txBody>
          <a:bodyPr wrap="square">
            <a:spAutoFit/>
          </a:bodyPr>
          <a:lstStyle/>
          <a:p>
            <a:pPr algn="ctr"/>
            <a:r>
              <a:rPr lang="en-US" sz="7200" dirty="0"/>
              <a:t>11:20 – 11:40 am</a:t>
            </a:r>
          </a:p>
          <a:p>
            <a:pPr algn="ctr"/>
            <a:r>
              <a:rPr lang="en-US" sz="7200" dirty="0"/>
              <a:t>Coffee break</a:t>
            </a:r>
          </a:p>
        </p:txBody>
      </p:sp>
    </p:spTree>
    <p:extLst>
      <p:ext uri="{BB962C8B-B14F-4D97-AF65-F5344CB8AC3E}">
        <p14:creationId xmlns:p14="http://schemas.microsoft.com/office/powerpoint/2010/main" val="2696305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FEEB-53A7-4EDA-A5E5-177E9C0E45F9}"/>
              </a:ext>
            </a:extLst>
          </p:cNvPr>
          <p:cNvSpPr>
            <a:spLocks noGrp="1"/>
          </p:cNvSpPr>
          <p:nvPr>
            <p:ph type="title"/>
          </p:nvPr>
        </p:nvSpPr>
        <p:spPr>
          <a:xfrm>
            <a:off x="838200" y="365125"/>
            <a:ext cx="10515600" cy="1566151"/>
          </a:xfrm>
        </p:spPr>
        <p:txBody>
          <a:bodyPr>
            <a:normAutofit fontScale="90000"/>
          </a:bodyPr>
          <a:lstStyle/>
          <a:p>
            <a:r>
              <a:rPr lang="en-US" dirty="0"/>
              <a:t>11:40 am – 12:40 pm: Panel Two</a:t>
            </a:r>
            <a:br>
              <a:rPr lang="en-US" dirty="0"/>
            </a:br>
            <a:r>
              <a:rPr lang="en-US" dirty="0"/>
              <a:t>Balancing prosecutor accountability with protection of prosecutorial discretion</a:t>
            </a:r>
          </a:p>
        </p:txBody>
      </p:sp>
      <p:sp>
        <p:nvSpPr>
          <p:cNvPr id="3" name="Content Placeholder 2">
            <a:extLst>
              <a:ext uri="{FF2B5EF4-FFF2-40B4-BE49-F238E27FC236}">
                <a16:creationId xmlns:a16="http://schemas.microsoft.com/office/drawing/2014/main" id="{400F4B20-D485-F1F0-5B29-DF7A1398009E}"/>
              </a:ext>
            </a:extLst>
          </p:cNvPr>
          <p:cNvSpPr>
            <a:spLocks noGrp="1"/>
          </p:cNvSpPr>
          <p:nvPr>
            <p:ph idx="1"/>
          </p:nvPr>
        </p:nvSpPr>
        <p:spPr>
          <a:xfrm>
            <a:off x="838200" y="2088931"/>
            <a:ext cx="10515600" cy="4088032"/>
          </a:xfrm>
        </p:spPr>
        <p:txBody>
          <a:bodyPr/>
          <a:lstStyle/>
          <a:p>
            <a:r>
              <a:rPr lang="en-US" dirty="0"/>
              <a:t>Chair: Professor Caren Morrison, GSU College of Law, former federal prosecutor</a:t>
            </a:r>
          </a:p>
          <a:p>
            <a:r>
              <a:rPr lang="en-US" dirty="0"/>
              <a:t>Mawuli Mel Davis, civil rights and criminal defense attorney, Ben Johnson Public Service Award from GSU College of Law</a:t>
            </a:r>
          </a:p>
          <a:p>
            <a:r>
              <a:rPr lang="en-US" dirty="0"/>
              <a:t>Professor Maybell Romero, Tulane Law School, former state court prosecutor, former criminal defense attorney</a:t>
            </a:r>
          </a:p>
          <a:p>
            <a:r>
              <a:rPr lang="en-US" dirty="0"/>
              <a:t>How much deference should be given to prosecutorial discretion, especially the decision not to prosecute?</a:t>
            </a:r>
          </a:p>
          <a:p>
            <a:r>
              <a:rPr lang="en-US" dirty="0"/>
              <a:t>What are the risks of inappropriate political interference?</a:t>
            </a:r>
          </a:p>
          <a:p>
            <a:endParaRPr lang="en-US" dirty="0"/>
          </a:p>
        </p:txBody>
      </p:sp>
    </p:spTree>
    <p:extLst>
      <p:ext uri="{BB962C8B-B14F-4D97-AF65-F5344CB8AC3E}">
        <p14:creationId xmlns:p14="http://schemas.microsoft.com/office/powerpoint/2010/main" val="3220312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4235-1D17-6B84-5A53-763286742B47}"/>
              </a:ext>
            </a:extLst>
          </p:cNvPr>
          <p:cNvSpPr>
            <a:spLocks noGrp="1"/>
          </p:cNvSpPr>
          <p:nvPr>
            <p:ph type="title"/>
          </p:nvPr>
        </p:nvSpPr>
        <p:spPr>
          <a:xfrm>
            <a:off x="838200" y="365125"/>
            <a:ext cx="10515600" cy="1022241"/>
          </a:xfrm>
        </p:spPr>
        <p:txBody>
          <a:bodyPr/>
          <a:lstStyle/>
          <a:p>
            <a:pPr algn="ctr"/>
            <a:r>
              <a:rPr lang="en-US" dirty="0"/>
              <a:t>12:50 -2:20  Luncheon and Keynote. </a:t>
            </a:r>
          </a:p>
        </p:txBody>
      </p:sp>
      <p:sp>
        <p:nvSpPr>
          <p:cNvPr id="3" name="Content Placeholder 2">
            <a:extLst>
              <a:ext uri="{FF2B5EF4-FFF2-40B4-BE49-F238E27FC236}">
                <a16:creationId xmlns:a16="http://schemas.microsoft.com/office/drawing/2014/main" id="{2FD975E0-2D3C-8899-8B32-5B75D5EE3256}"/>
              </a:ext>
            </a:extLst>
          </p:cNvPr>
          <p:cNvSpPr>
            <a:spLocks noGrp="1"/>
          </p:cNvSpPr>
          <p:nvPr>
            <p:ph idx="1"/>
          </p:nvPr>
        </p:nvSpPr>
        <p:spPr>
          <a:xfrm>
            <a:off x="838200" y="1387366"/>
            <a:ext cx="10515600" cy="4789597"/>
          </a:xfrm>
        </p:spPr>
        <p:txBody>
          <a:bodyPr/>
          <a:lstStyle/>
          <a:p>
            <a:r>
              <a:rPr lang="en-US" dirty="0"/>
              <a:t>Limited to registered participants. </a:t>
            </a:r>
          </a:p>
          <a:p>
            <a:r>
              <a:rPr lang="en-US" dirty="0"/>
              <a:t>Will not be recorded or on live streaming.</a:t>
            </a:r>
          </a:p>
          <a:p>
            <a:r>
              <a:rPr lang="en-US" dirty="0"/>
              <a:t>Speaker Introduction: Karlise Grier, Executive Director, Georgia Chief Justice’s Commission on Professionalism</a:t>
            </a:r>
          </a:p>
          <a:p>
            <a:r>
              <a:rPr lang="en-US" dirty="0"/>
              <a:t>Address: “Lessons from Georgia’s Judicial Qualifications Commission,” David Nahmias, Partner, Jones Day; former Chief Justice, Supreme Court of Georgia; former U.S. Attorney, N.D. Georgia; former Deputy Assistant Attorney General, U.S. Department of Justice</a:t>
            </a:r>
          </a:p>
        </p:txBody>
      </p:sp>
    </p:spTree>
    <p:extLst>
      <p:ext uri="{BB962C8B-B14F-4D97-AF65-F5344CB8AC3E}">
        <p14:creationId xmlns:p14="http://schemas.microsoft.com/office/powerpoint/2010/main" val="635234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6440-D65C-1304-9FA0-C21DA1772B85}"/>
              </a:ext>
            </a:extLst>
          </p:cNvPr>
          <p:cNvSpPr>
            <a:spLocks noGrp="1"/>
          </p:cNvSpPr>
          <p:nvPr>
            <p:ph type="title"/>
          </p:nvPr>
        </p:nvSpPr>
        <p:spPr>
          <a:xfrm>
            <a:off x="838200" y="365125"/>
            <a:ext cx="10515600" cy="1786868"/>
          </a:xfrm>
        </p:spPr>
        <p:txBody>
          <a:bodyPr>
            <a:normAutofit fontScale="90000"/>
          </a:bodyPr>
          <a:lstStyle/>
          <a:p>
            <a:pPr algn="ctr"/>
            <a:r>
              <a:rPr lang="en-US" dirty="0"/>
              <a:t>2:30 -3:30 pm: Panel Three: </a:t>
            </a:r>
            <a:br>
              <a:rPr lang="en-US" dirty="0"/>
            </a:br>
            <a:r>
              <a:rPr lang="en-US" dirty="0"/>
              <a:t>Prosecutorial Accountability: </a:t>
            </a:r>
            <a:br>
              <a:rPr lang="en-US" dirty="0"/>
            </a:br>
            <a:r>
              <a:rPr lang="en-US" dirty="0"/>
              <a:t>the New York experience</a:t>
            </a:r>
          </a:p>
        </p:txBody>
      </p:sp>
      <p:sp>
        <p:nvSpPr>
          <p:cNvPr id="3" name="Content Placeholder 2">
            <a:extLst>
              <a:ext uri="{FF2B5EF4-FFF2-40B4-BE49-F238E27FC236}">
                <a16:creationId xmlns:a16="http://schemas.microsoft.com/office/drawing/2014/main" id="{82A91F6D-733A-6BDA-71A2-143E2A1B9341}"/>
              </a:ext>
            </a:extLst>
          </p:cNvPr>
          <p:cNvSpPr>
            <a:spLocks noGrp="1"/>
          </p:cNvSpPr>
          <p:nvPr>
            <p:ph idx="1"/>
          </p:nvPr>
        </p:nvSpPr>
        <p:spPr>
          <a:xfrm>
            <a:off x="838200" y="2624959"/>
            <a:ext cx="10515600" cy="3552004"/>
          </a:xfrm>
        </p:spPr>
        <p:txBody>
          <a:bodyPr/>
          <a:lstStyle/>
          <a:p>
            <a:r>
              <a:rPr lang="en-US" dirty="0"/>
              <a:t>Chair: Professor Bruce Green </a:t>
            </a:r>
          </a:p>
          <a:p>
            <a:r>
              <a:rPr lang="en-US" dirty="0"/>
              <a:t>Professor Nicole Smith Futrell, CUNY Law School; Co-Director, Defenders Clinic</a:t>
            </a:r>
          </a:p>
          <a:p>
            <a:r>
              <a:rPr lang="en-US" dirty="0"/>
              <a:t>Daniel Alonso, Partner Orrick Herrington &amp; Sutcliffe LLP; former Chief Assistant District Attorney, Manhattan District Attorney’s Office; Member, New York State Commission on Prosecutorial Conduct</a:t>
            </a:r>
          </a:p>
        </p:txBody>
      </p:sp>
    </p:spTree>
    <p:extLst>
      <p:ext uri="{BB962C8B-B14F-4D97-AF65-F5344CB8AC3E}">
        <p14:creationId xmlns:p14="http://schemas.microsoft.com/office/powerpoint/2010/main" val="65389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5157C9-49E6-74A1-F26D-735B5E61BDFE}"/>
              </a:ext>
            </a:extLst>
          </p:cNvPr>
          <p:cNvSpPr txBox="1"/>
          <p:nvPr/>
        </p:nvSpPr>
        <p:spPr>
          <a:xfrm>
            <a:off x="630621" y="1040524"/>
            <a:ext cx="10602309" cy="4524315"/>
          </a:xfrm>
          <a:prstGeom prst="rect">
            <a:avLst/>
          </a:prstGeom>
          <a:noFill/>
        </p:spPr>
        <p:txBody>
          <a:bodyPr wrap="square">
            <a:spAutoFit/>
          </a:bodyPr>
          <a:lstStyle/>
          <a:p>
            <a:pPr marL="0" marR="0">
              <a:spcBef>
                <a:spcPts val="0"/>
              </a:spcBef>
              <a:spcAft>
                <a:spcPts val="0"/>
              </a:spcAft>
            </a:pPr>
            <a:r>
              <a:rPr lang="en-US" sz="3600" u="sng" kern="100" dirty="0">
                <a:effectLst/>
                <a:latin typeface="Times New Roman" panose="02020603050405020304" pitchFamily="18" charset="0"/>
                <a:ea typeface="Calibri" panose="020F0502020204030204" pitchFamily="34" charset="0"/>
                <a:cs typeface="Times New Roman" panose="02020603050405020304" pitchFamily="18" charset="0"/>
              </a:rPr>
              <a:t>10:00 am: Welcome</a:t>
            </a:r>
            <a:br>
              <a:rPr lang="en-US" sz="3600" u="sng"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Professor Courtney Anderson, Associate Dean for Academic Affairs</a:t>
            </a: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u="sng" kern="100" dirty="0">
                <a:effectLst/>
                <a:latin typeface="Times New Roman" panose="02020603050405020304" pitchFamily="18" charset="0"/>
                <a:ea typeface="Calibri" panose="020F0502020204030204" pitchFamily="34" charset="0"/>
                <a:cs typeface="Times New Roman" panose="02020603050405020304" pitchFamily="18" charset="0"/>
              </a:rPr>
              <a:t>10:05 am:  Overview</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Professor Clark Cunningham, W. Lee Burge Chair in Law &amp; Ethics, GSU College of Law, Director, National Institute for Teaching Ethics &amp; Professionalism</a:t>
            </a:r>
          </a:p>
        </p:txBody>
      </p:sp>
    </p:spTree>
    <p:extLst>
      <p:ext uri="{BB962C8B-B14F-4D97-AF65-F5344CB8AC3E}">
        <p14:creationId xmlns:p14="http://schemas.microsoft.com/office/powerpoint/2010/main" val="3072769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8E47-FA45-726E-565B-2CA41A0183B8}"/>
              </a:ext>
            </a:extLst>
          </p:cNvPr>
          <p:cNvSpPr>
            <a:spLocks noGrp="1"/>
          </p:cNvSpPr>
          <p:nvPr>
            <p:ph type="title"/>
          </p:nvPr>
        </p:nvSpPr>
        <p:spPr>
          <a:xfrm>
            <a:off x="838200" y="365125"/>
            <a:ext cx="10515600" cy="1755337"/>
          </a:xfrm>
        </p:spPr>
        <p:txBody>
          <a:bodyPr/>
          <a:lstStyle/>
          <a:p>
            <a:r>
              <a:rPr lang="en-US" dirty="0"/>
              <a:t>3:30 -4:30 pm: Panel Four: Prosecutorial Accountability: the Georgia experience</a:t>
            </a:r>
          </a:p>
        </p:txBody>
      </p:sp>
      <p:sp>
        <p:nvSpPr>
          <p:cNvPr id="3" name="Content Placeholder 2">
            <a:extLst>
              <a:ext uri="{FF2B5EF4-FFF2-40B4-BE49-F238E27FC236}">
                <a16:creationId xmlns:a16="http://schemas.microsoft.com/office/drawing/2014/main" id="{C15E23B7-6A8D-382B-3A65-0C4C0D0C27B5}"/>
              </a:ext>
            </a:extLst>
          </p:cNvPr>
          <p:cNvSpPr>
            <a:spLocks noGrp="1"/>
          </p:cNvSpPr>
          <p:nvPr>
            <p:ph idx="1"/>
          </p:nvPr>
        </p:nvSpPr>
        <p:spPr>
          <a:xfrm>
            <a:off x="838200" y="2120462"/>
            <a:ext cx="10515600" cy="4056500"/>
          </a:xfrm>
        </p:spPr>
        <p:txBody>
          <a:bodyPr/>
          <a:lstStyle/>
          <a:p>
            <a:r>
              <a:rPr lang="en-US" dirty="0"/>
              <a:t>Chair: Professor Clark Cunningham</a:t>
            </a:r>
          </a:p>
          <a:p>
            <a:r>
              <a:rPr lang="en-US" dirty="0"/>
              <a:t>Paula Frederick, General Counsel, State Bar of Georgia</a:t>
            </a:r>
          </a:p>
          <a:p>
            <a:r>
              <a:rPr lang="en-US" dirty="0"/>
              <a:t>Todd Hayes, Solicitor General of Cherokee County, Georgia; Co-Chair, SB 92 Rules Committee, Prosecuting Attorneys Council of Georgia</a:t>
            </a:r>
          </a:p>
          <a:p>
            <a:r>
              <a:rPr lang="en-US" dirty="0"/>
              <a:t>Dalia Racine, District Attorney of the Douglas Judicial Circuit, Georgia; Co-Chair, SB 92 Rules Committee, Prosecuting Attorneys Council of Georgia</a:t>
            </a:r>
          </a:p>
        </p:txBody>
      </p:sp>
    </p:spTree>
    <p:extLst>
      <p:ext uri="{BB962C8B-B14F-4D97-AF65-F5344CB8AC3E}">
        <p14:creationId xmlns:p14="http://schemas.microsoft.com/office/powerpoint/2010/main" val="2192186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22E9B56-5FBC-4EEC-BB89-B3C902EAC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21">
            <a:extLst>
              <a:ext uri="{FF2B5EF4-FFF2-40B4-BE49-F238E27FC236}">
                <a16:creationId xmlns:a16="http://schemas.microsoft.com/office/drawing/2014/main" id="{7C8BCCE4-F855-4659-B9F4-28F8A42E3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074" y="1624370"/>
            <a:ext cx="8573851" cy="3609260"/>
          </a:xfrm>
          <a:prstGeom prst="rect">
            <a:avLst/>
          </a:prstGeom>
        </p:spPr>
      </p:pic>
    </p:spTree>
    <p:extLst>
      <p:ext uri="{BB962C8B-B14F-4D97-AF65-F5344CB8AC3E}">
        <p14:creationId xmlns:p14="http://schemas.microsoft.com/office/powerpoint/2010/main" val="3732172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ADA8-655C-419D-A6FC-47FCED99E8A1}"/>
              </a:ext>
            </a:extLst>
          </p:cNvPr>
          <p:cNvSpPr>
            <a:spLocks noGrp="1"/>
          </p:cNvSpPr>
          <p:nvPr>
            <p:ph type="title"/>
          </p:nvPr>
        </p:nvSpPr>
        <p:spPr/>
        <p:txBody>
          <a:bodyPr/>
          <a:lstStyle/>
          <a:p>
            <a:pPr algn="ctr"/>
            <a:r>
              <a:rPr lang="en-US" dirty="0" err="1"/>
              <a:t>Ahmaud</a:t>
            </a:r>
            <a:r>
              <a:rPr lang="en-US" dirty="0"/>
              <a:t> </a:t>
            </a:r>
            <a:r>
              <a:rPr lang="en-US" dirty="0" err="1"/>
              <a:t>Arbery</a:t>
            </a:r>
            <a:r>
              <a:rPr lang="en-US" dirty="0"/>
              <a:t>    February 23, 2020</a:t>
            </a:r>
          </a:p>
        </p:txBody>
      </p:sp>
      <p:pic>
        <p:nvPicPr>
          <p:cNvPr id="6" name="Content Placeholder 5">
            <a:extLst>
              <a:ext uri="{FF2B5EF4-FFF2-40B4-BE49-F238E27FC236}">
                <a16:creationId xmlns:a16="http://schemas.microsoft.com/office/drawing/2014/main" id="{F45C8722-56BA-4BEF-8AEB-49AE3B41E005}"/>
              </a:ext>
            </a:extLst>
          </p:cNvPr>
          <p:cNvPicPr>
            <a:picLocks noGrp="1" noChangeAspect="1"/>
          </p:cNvPicPr>
          <p:nvPr>
            <p:ph sz="half" idx="1"/>
          </p:nvPr>
        </p:nvPicPr>
        <p:blipFill>
          <a:blip r:embed="rId2"/>
          <a:stretch>
            <a:fillRect/>
          </a:stretch>
        </p:blipFill>
        <p:spPr>
          <a:xfrm>
            <a:off x="1948927" y="1825625"/>
            <a:ext cx="2960146" cy="4351338"/>
          </a:xfrm>
        </p:spPr>
      </p:pic>
      <p:pic>
        <p:nvPicPr>
          <p:cNvPr id="8" name="Content Placeholder 7">
            <a:extLst>
              <a:ext uri="{FF2B5EF4-FFF2-40B4-BE49-F238E27FC236}">
                <a16:creationId xmlns:a16="http://schemas.microsoft.com/office/drawing/2014/main" id="{975991DA-87EC-4ED9-AB2A-BBE101D2B449}"/>
              </a:ext>
            </a:extLst>
          </p:cNvPr>
          <p:cNvPicPr>
            <a:picLocks noGrp="1" noChangeAspect="1"/>
          </p:cNvPicPr>
          <p:nvPr>
            <p:ph sz="half" idx="2"/>
          </p:nvPr>
        </p:nvPicPr>
        <p:blipFill>
          <a:blip r:embed="rId3"/>
          <a:stretch>
            <a:fillRect/>
          </a:stretch>
        </p:blipFill>
        <p:spPr>
          <a:xfrm>
            <a:off x="7418998" y="1825625"/>
            <a:ext cx="2688003" cy="4351338"/>
          </a:xfrm>
        </p:spPr>
      </p:pic>
    </p:spTree>
    <p:extLst>
      <p:ext uri="{BB962C8B-B14F-4D97-AF65-F5344CB8AC3E}">
        <p14:creationId xmlns:p14="http://schemas.microsoft.com/office/powerpoint/2010/main" val="39121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B5AC-0076-40C9-AB73-08691CCB1BCB}"/>
              </a:ext>
            </a:extLst>
          </p:cNvPr>
          <p:cNvSpPr>
            <a:spLocks noGrp="1"/>
          </p:cNvSpPr>
          <p:nvPr>
            <p:ph type="title"/>
          </p:nvPr>
        </p:nvSpPr>
        <p:spPr/>
        <p:txBody>
          <a:bodyPr/>
          <a:lstStyle/>
          <a:p>
            <a:pPr algn="ctr"/>
            <a:r>
              <a:rPr lang="en-US" dirty="0"/>
              <a:t>Travis McMichael and Greg McMichael</a:t>
            </a:r>
          </a:p>
        </p:txBody>
      </p:sp>
      <p:pic>
        <p:nvPicPr>
          <p:cNvPr id="6" name="Content Placeholder 5">
            <a:extLst>
              <a:ext uri="{FF2B5EF4-FFF2-40B4-BE49-F238E27FC236}">
                <a16:creationId xmlns:a16="http://schemas.microsoft.com/office/drawing/2014/main" id="{524FE1FB-B071-4EA3-9110-4A48CAC4B4D4}"/>
              </a:ext>
            </a:extLst>
          </p:cNvPr>
          <p:cNvPicPr>
            <a:picLocks noGrp="1" noChangeAspect="1"/>
          </p:cNvPicPr>
          <p:nvPr>
            <p:ph sz="half" idx="1"/>
          </p:nvPr>
        </p:nvPicPr>
        <p:blipFill>
          <a:blip r:embed="rId2"/>
          <a:stretch>
            <a:fillRect/>
          </a:stretch>
        </p:blipFill>
        <p:spPr>
          <a:xfrm>
            <a:off x="1099812" y="2238923"/>
            <a:ext cx="4658375" cy="3524742"/>
          </a:xfrm>
        </p:spPr>
      </p:pic>
      <p:pic>
        <p:nvPicPr>
          <p:cNvPr id="8" name="Content Placeholder 7">
            <a:extLst>
              <a:ext uri="{FF2B5EF4-FFF2-40B4-BE49-F238E27FC236}">
                <a16:creationId xmlns:a16="http://schemas.microsoft.com/office/drawing/2014/main" id="{321E7B3A-0D15-4A58-9757-DA2884E22E19}"/>
              </a:ext>
            </a:extLst>
          </p:cNvPr>
          <p:cNvPicPr>
            <a:picLocks noGrp="1" noChangeAspect="1"/>
          </p:cNvPicPr>
          <p:nvPr>
            <p:ph sz="half" idx="2"/>
          </p:nvPr>
        </p:nvPicPr>
        <p:blipFill>
          <a:blip r:embed="rId3"/>
          <a:stretch>
            <a:fillRect/>
          </a:stretch>
        </p:blipFill>
        <p:spPr>
          <a:xfrm>
            <a:off x="6172200" y="2542608"/>
            <a:ext cx="5181600" cy="2917371"/>
          </a:xfrm>
        </p:spPr>
      </p:pic>
    </p:spTree>
    <p:extLst>
      <p:ext uri="{BB962C8B-B14F-4D97-AF65-F5344CB8AC3E}">
        <p14:creationId xmlns:p14="http://schemas.microsoft.com/office/powerpoint/2010/main" val="305450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0F1831-639F-49B9-BED8-A5310C9F661B}"/>
              </a:ext>
            </a:extLst>
          </p:cNvPr>
          <p:cNvPicPr>
            <a:picLocks noChangeAspect="1"/>
          </p:cNvPicPr>
          <p:nvPr/>
        </p:nvPicPr>
        <p:blipFill>
          <a:blip r:embed="rId2"/>
          <a:stretch>
            <a:fillRect/>
          </a:stretch>
        </p:blipFill>
        <p:spPr>
          <a:xfrm>
            <a:off x="2099705" y="804496"/>
            <a:ext cx="7992590" cy="5249008"/>
          </a:xfrm>
          <a:prstGeom prst="rect">
            <a:avLst/>
          </a:prstGeom>
        </p:spPr>
      </p:pic>
      <p:sp>
        <p:nvSpPr>
          <p:cNvPr id="2" name="Title 1">
            <a:extLst>
              <a:ext uri="{FF2B5EF4-FFF2-40B4-BE49-F238E27FC236}">
                <a16:creationId xmlns:a16="http://schemas.microsoft.com/office/drawing/2014/main" id="{FE0726F7-5D9F-1326-3712-9511DBF81967}"/>
              </a:ext>
            </a:extLst>
          </p:cNvPr>
          <p:cNvSpPr>
            <a:spLocks noGrp="1"/>
          </p:cNvSpPr>
          <p:nvPr>
            <p:ph type="title"/>
          </p:nvPr>
        </p:nvSpPr>
        <p:spPr>
          <a:xfrm>
            <a:off x="838200" y="365125"/>
            <a:ext cx="10515600" cy="439371"/>
          </a:xfrm>
        </p:spPr>
        <p:txBody>
          <a:bodyPr>
            <a:normAutofit fontScale="90000"/>
          </a:bodyPr>
          <a:lstStyle/>
          <a:p>
            <a:pPr algn="ctr"/>
            <a:r>
              <a:rPr lang="en-US" dirty="0"/>
              <a:t>Greg McMichael and Travis McMichael</a:t>
            </a:r>
          </a:p>
        </p:txBody>
      </p:sp>
      <p:sp>
        <p:nvSpPr>
          <p:cNvPr id="3" name="Content Placeholder 2">
            <a:extLst>
              <a:ext uri="{FF2B5EF4-FFF2-40B4-BE49-F238E27FC236}">
                <a16:creationId xmlns:a16="http://schemas.microsoft.com/office/drawing/2014/main" id="{E6AA186B-A6A7-96C5-22A8-F5B5262C24B4}"/>
              </a:ext>
            </a:extLst>
          </p:cNvPr>
          <p:cNvSpPr>
            <a:spLocks noGrp="1"/>
          </p:cNvSpPr>
          <p:nvPr>
            <p:ph idx="1"/>
          </p:nvPr>
        </p:nvSpPr>
        <p:spPr>
          <a:xfrm>
            <a:off x="838200" y="961697"/>
            <a:ext cx="10515600" cy="5215266"/>
          </a:xfrm>
        </p:spPr>
        <p:txBody>
          <a:bodyPr/>
          <a:lstStyle/>
          <a:p>
            <a:pPr marL="0" indent="0">
              <a:buNone/>
            </a:pPr>
            <a:endParaRPr lang="en-US" dirty="0"/>
          </a:p>
        </p:txBody>
      </p:sp>
    </p:spTree>
    <p:extLst>
      <p:ext uri="{BB962C8B-B14F-4D97-AF65-F5344CB8AC3E}">
        <p14:creationId xmlns:p14="http://schemas.microsoft.com/office/powerpoint/2010/main" val="3821396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D9EA9-A202-C3A1-FF05-4F3BB2582BD8}"/>
              </a:ext>
            </a:extLst>
          </p:cNvPr>
          <p:cNvSpPr>
            <a:spLocks noGrp="1"/>
          </p:cNvSpPr>
          <p:nvPr>
            <p:ph type="title"/>
          </p:nvPr>
        </p:nvSpPr>
        <p:spPr/>
        <p:txBody>
          <a:bodyPr/>
          <a:lstStyle/>
          <a:p>
            <a:r>
              <a:rPr lang="en-US" dirty="0"/>
              <a:t>DA Jackie Johnson with Greg McMichael, former employee of DA’s office</a:t>
            </a:r>
          </a:p>
        </p:txBody>
      </p:sp>
      <p:pic>
        <p:nvPicPr>
          <p:cNvPr id="4" name="Content Placeholder 5">
            <a:extLst>
              <a:ext uri="{FF2B5EF4-FFF2-40B4-BE49-F238E27FC236}">
                <a16:creationId xmlns:a16="http://schemas.microsoft.com/office/drawing/2014/main" id="{0BA6B95A-7171-C9D1-2C23-1DFD3258CAF1}"/>
              </a:ext>
            </a:extLst>
          </p:cNvPr>
          <p:cNvPicPr>
            <a:picLocks noGrp="1" noChangeAspect="1"/>
          </p:cNvPicPr>
          <p:nvPr>
            <p:ph idx="1"/>
          </p:nvPr>
        </p:nvPicPr>
        <p:blipFill>
          <a:blip r:embed="rId2"/>
          <a:stretch>
            <a:fillRect/>
          </a:stretch>
        </p:blipFill>
        <p:spPr>
          <a:xfrm>
            <a:off x="3546678" y="1871991"/>
            <a:ext cx="3679748" cy="4351338"/>
          </a:xfrm>
        </p:spPr>
      </p:pic>
    </p:spTree>
    <p:extLst>
      <p:ext uri="{BB962C8B-B14F-4D97-AF65-F5344CB8AC3E}">
        <p14:creationId xmlns:p14="http://schemas.microsoft.com/office/powerpoint/2010/main" val="175896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3718-8757-A11A-3396-9103EBBBDA7E}"/>
              </a:ext>
            </a:extLst>
          </p:cNvPr>
          <p:cNvSpPr>
            <a:spLocks noGrp="1"/>
          </p:cNvSpPr>
          <p:nvPr>
            <p:ph type="title"/>
          </p:nvPr>
        </p:nvSpPr>
        <p:spPr>
          <a:xfrm>
            <a:off x="838200" y="365126"/>
            <a:ext cx="10515600" cy="746344"/>
          </a:xfrm>
        </p:spPr>
        <p:txBody>
          <a:bodyPr/>
          <a:lstStyle/>
          <a:p>
            <a:r>
              <a:rPr lang="en-US" dirty="0"/>
              <a:t>                          May 6, 2020</a:t>
            </a:r>
          </a:p>
        </p:txBody>
      </p:sp>
      <p:pic>
        <p:nvPicPr>
          <p:cNvPr id="5" name="Content Placeholder 4">
            <a:extLst>
              <a:ext uri="{FF2B5EF4-FFF2-40B4-BE49-F238E27FC236}">
                <a16:creationId xmlns:a16="http://schemas.microsoft.com/office/drawing/2014/main" id="{C5A2F399-8BAB-F3EF-D24F-3598F8C6BF37}"/>
              </a:ext>
            </a:extLst>
          </p:cNvPr>
          <p:cNvPicPr>
            <a:picLocks noGrp="1" noChangeAspect="1"/>
          </p:cNvPicPr>
          <p:nvPr>
            <p:ph idx="1"/>
          </p:nvPr>
        </p:nvPicPr>
        <p:blipFill>
          <a:blip r:embed="rId2"/>
          <a:stretch>
            <a:fillRect/>
          </a:stretch>
        </p:blipFill>
        <p:spPr>
          <a:xfrm>
            <a:off x="2518103" y="1379757"/>
            <a:ext cx="6146800" cy="4994275"/>
          </a:xfrm>
        </p:spPr>
      </p:pic>
    </p:spTree>
    <p:extLst>
      <p:ext uri="{BB962C8B-B14F-4D97-AF65-F5344CB8AC3E}">
        <p14:creationId xmlns:p14="http://schemas.microsoft.com/office/powerpoint/2010/main" val="409276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B8603B-4791-F695-E099-80C9A8DC1420}"/>
              </a:ext>
            </a:extLst>
          </p:cNvPr>
          <p:cNvSpPr>
            <a:spLocks noGrp="1"/>
          </p:cNvSpPr>
          <p:nvPr>
            <p:ph type="title"/>
          </p:nvPr>
        </p:nvSpPr>
        <p:spPr>
          <a:xfrm>
            <a:off x="838200" y="365125"/>
            <a:ext cx="10515600" cy="572923"/>
          </a:xfrm>
        </p:spPr>
        <p:txBody>
          <a:bodyPr>
            <a:normAutofit fontScale="90000"/>
          </a:bodyPr>
          <a:lstStyle/>
          <a:p>
            <a:pPr algn="ctr"/>
            <a:r>
              <a:rPr lang="en-US" dirty="0"/>
              <a:t>May 8, 2020</a:t>
            </a:r>
          </a:p>
        </p:txBody>
      </p:sp>
      <p:pic>
        <p:nvPicPr>
          <p:cNvPr id="8" name="Content Placeholder 7">
            <a:extLst>
              <a:ext uri="{FF2B5EF4-FFF2-40B4-BE49-F238E27FC236}">
                <a16:creationId xmlns:a16="http://schemas.microsoft.com/office/drawing/2014/main" id="{A97D419C-B83F-F2C0-E7A2-8A391766703C}"/>
              </a:ext>
            </a:extLst>
          </p:cNvPr>
          <p:cNvPicPr>
            <a:picLocks noGrp="1" noChangeAspect="1"/>
          </p:cNvPicPr>
          <p:nvPr>
            <p:ph idx="1"/>
          </p:nvPr>
        </p:nvPicPr>
        <p:blipFill>
          <a:blip r:embed="rId2"/>
          <a:stretch>
            <a:fillRect/>
          </a:stretch>
        </p:blipFill>
        <p:spPr>
          <a:xfrm>
            <a:off x="2465944" y="1303988"/>
            <a:ext cx="7260112" cy="5424767"/>
          </a:xfrm>
        </p:spPr>
      </p:pic>
    </p:spTree>
    <p:extLst>
      <p:ext uri="{BB962C8B-B14F-4D97-AF65-F5344CB8AC3E}">
        <p14:creationId xmlns:p14="http://schemas.microsoft.com/office/powerpoint/2010/main" val="1257486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1685</Words>
  <Application>Microsoft Office PowerPoint</Application>
  <PresentationFormat>Widescreen</PresentationFormat>
  <Paragraphs>89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Gill Sans MT</vt:lpstr>
      <vt:lpstr>Times New Roman</vt:lpstr>
      <vt:lpstr>Office Theme</vt:lpstr>
      <vt:lpstr>Oversight of prosecutorial  decision making and conduct</vt:lpstr>
      <vt:lpstr>Oversight of prosecutorial  decision making and conduct</vt:lpstr>
      <vt:lpstr>PowerPoint Presentation</vt:lpstr>
      <vt:lpstr>Ahmaud Arbery    February 23, 2020</vt:lpstr>
      <vt:lpstr>Travis McMichael and Greg McMichael</vt:lpstr>
      <vt:lpstr>Greg McMichael and Travis McMichael</vt:lpstr>
      <vt:lpstr>DA Jackie Johnson with Greg McMichael, former employee of DA’s office</vt:lpstr>
      <vt:lpstr>                          May 6, 2020</vt:lpstr>
      <vt:lpstr>May 8, 2020</vt:lpstr>
      <vt:lpstr>                              May 12, 2020</vt:lpstr>
      <vt:lpstr>PowerPoint Presentation</vt:lpstr>
      <vt:lpstr> Fulton County DA Paul Howard April – May 2020</vt:lpstr>
      <vt:lpstr>June 16, 2020</vt:lpstr>
      <vt:lpstr>February 17, 2021  DA Dick Donovan</vt:lpstr>
      <vt:lpstr>Federal grand jury investigating  former DA Paul Howard March 16, 2021</vt:lpstr>
      <vt:lpstr>DA Mark Jones      November 15, 2021</vt:lpstr>
      <vt:lpstr>January 26, 2022</vt:lpstr>
      <vt:lpstr>September 2, 2021</vt:lpstr>
      <vt:lpstr>Carr Announces Indictment of former Brunswick DA for Violation of Oath of Public Officer  and Obstruction of a Law Enforcement Officer </vt:lpstr>
      <vt:lpstr>Waycross DA George Barnhill</vt:lpstr>
      <vt:lpstr>Prosecutorial ethics are in the spotlight after the death of Ahmaud Arbery   ABA Journal </vt:lpstr>
      <vt:lpstr>National District Attorneys Association, Statement on District Attorney Recusal and Comments on Ahmaud Arbery Case (May 9, 2020)</vt:lpstr>
      <vt:lpstr>February 23, 2023   Georgia Public Broadcasting</vt:lpstr>
      <vt:lpstr>May 5, 2023  Associated Press</vt:lpstr>
      <vt:lpstr>10:20-11:20 am Panel One:  What do we know about prosecutorial misconduct?</vt:lpstr>
      <vt:lpstr>PowerPoint Presentation</vt:lpstr>
      <vt:lpstr>11:40 am – 12:40 pm: Panel Two Balancing prosecutor accountability with protection of prosecutorial discretion</vt:lpstr>
      <vt:lpstr>12:50 -2:20  Luncheon and Keynote. </vt:lpstr>
      <vt:lpstr>2:30 -3:30 pm: Panel Three:  Prosecutorial Accountability:  the New York experience</vt:lpstr>
      <vt:lpstr>3:30 -4:30 pm: Panel Four: Prosecutorial Accountability: the Georgia experience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D Cunningham</dc:creator>
  <cp:lastModifiedBy>Clark D Cunningham</cp:lastModifiedBy>
  <cp:revision>16</cp:revision>
  <dcterms:created xsi:type="dcterms:W3CDTF">2023-08-17T21:11:06Z</dcterms:created>
  <dcterms:modified xsi:type="dcterms:W3CDTF">2023-08-18T13:47:30Z</dcterms:modified>
</cp:coreProperties>
</file>